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8" r:id="rId3"/>
    <p:sldMasterId id="2147483680" r:id="rId4"/>
    <p:sldMasterId id="2147483686" r:id="rId5"/>
    <p:sldMasterId id="2147483698" r:id="rId6"/>
  </p:sldMasterIdLst>
  <p:notesMasterIdLst>
    <p:notesMasterId r:id="rId33"/>
  </p:notesMasterIdLst>
  <p:sldIdLst>
    <p:sldId id="256" r:id="rId7"/>
    <p:sldId id="271" r:id="rId8"/>
    <p:sldId id="257" r:id="rId9"/>
    <p:sldId id="258" r:id="rId10"/>
    <p:sldId id="260" r:id="rId11"/>
    <p:sldId id="261" r:id="rId12"/>
    <p:sldId id="262" r:id="rId13"/>
    <p:sldId id="266" r:id="rId14"/>
    <p:sldId id="263" r:id="rId15"/>
    <p:sldId id="264" r:id="rId16"/>
    <p:sldId id="265" r:id="rId17"/>
    <p:sldId id="267" r:id="rId18"/>
    <p:sldId id="268" r:id="rId19"/>
    <p:sldId id="270" r:id="rId20"/>
    <p:sldId id="269" r:id="rId21"/>
    <p:sldId id="273" r:id="rId22"/>
    <p:sldId id="274" r:id="rId23"/>
    <p:sldId id="275" r:id="rId24"/>
    <p:sldId id="276" r:id="rId25"/>
    <p:sldId id="281" r:id="rId26"/>
    <p:sldId id="277" r:id="rId27"/>
    <p:sldId id="278" r:id="rId28"/>
    <p:sldId id="280" r:id="rId29"/>
    <p:sldId id="279" r:id="rId30"/>
    <p:sldId id="272" r:id="rId31"/>
    <p:sldId id="259" r:id="rId32"/>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62"/>
      </p:cViewPr>
      <p:guideLst>
        <p:guide orient="horz" pos="2160"/>
        <p:guide pos="2880"/>
      </p:guideLst>
    </p:cSldViewPr>
  </p:slideViewPr>
  <p:notesTextViewPr>
    <p:cViewPr>
      <p:scale>
        <a:sx n="100" d="100"/>
        <a:sy n="100" d="100"/>
      </p:scale>
      <p:origin x="0" y="-3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C1A71-F594-419A-AF9C-7FC656D5861B}" type="datetimeFigureOut">
              <a:rPr lang="en-US" smtClean="0"/>
              <a:t>4/9/2020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CA331-CFC3-47CE-9456-9AE09C1D2DB8}" type="slidenum">
              <a:rPr lang="en-US" smtClean="0"/>
              <a:t>‹#›</a:t>
            </a:fld>
            <a:endParaRPr lang="en-US"/>
          </a:p>
        </p:txBody>
      </p:sp>
    </p:spTree>
    <p:extLst>
      <p:ext uri="{BB962C8B-B14F-4D97-AF65-F5344CB8AC3E}">
        <p14:creationId xmlns:p14="http://schemas.microsoft.com/office/powerpoint/2010/main" val="376801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CA331-CFC3-47CE-9456-9AE09C1D2DB8}" type="slidenum">
              <a:rPr lang="en-US" smtClean="0"/>
              <a:t>17</a:t>
            </a:fld>
            <a:endParaRPr lang="en-US"/>
          </a:p>
        </p:txBody>
      </p:sp>
    </p:spTree>
    <p:extLst>
      <p:ext uri="{BB962C8B-B14F-4D97-AF65-F5344CB8AC3E}">
        <p14:creationId xmlns:p14="http://schemas.microsoft.com/office/powerpoint/2010/main" val="402124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show step = s, n = next, b &lt;</a:t>
            </a:r>
            <a:r>
              <a:rPr lang="en-US" dirty="0" err="1"/>
              <a:t>addr</a:t>
            </a:r>
            <a:r>
              <a:rPr lang="en-US" dirty="0"/>
              <a:t>&gt; is breakpoint there, l –lists code where the crash or </a:t>
            </a:r>
            <a:r>
              <a:rPr lang="en-US" dirty="0" err="1"/>
              <a:t>bpoint</a:t>
            </a:r>
            <a:r>
              <a:rPr lang="en-US" dirty="0"/>
              <a:t>, p var prints variable contents, I r – prints register contents</a:t>
            </a:r>
          </a:p>
        </p:txBody>
      </p:sp>
      <p:sp>
        <p:nvSpPr>
          <p:cNvPr id="4" name="Slide Number Placeholder 3"/>
          <p:cNvSpPr>
            <a:spLocks noGrp="1"/>
          </p:cNvSpPr>
          <p:nvPr>
            <p:ph type="sldNum" sz="quarter" idx="5"/>
          </p:nvPr>
        </p:nvSpPr>
        <p:spPr/>
        <p:txBody>
          <a:bodyPr/>
          <a:lstStyle/>
          <a:p>
            <a:fld id="{E0ECA331-CFC3-47CE-9456-9AE09C1D2DB8}" type="slidenum">
              <a:rPr lang="en-US" smtClean="0"/>
              <a:t>18</a:t>
            </a:fld>
            <a:endParaRPr lang="en-US"/>
          </a:p>
        </p:txBody>
      </p:sp>
    </p:spTree>
    <p:extLst>
      <p:ext uri="{BB962C8B-B14F-4D97-AF65-F5344CB8AC3E}">
        <p14:creationId xmlns:p14="http://schemas.microsoft.com/office/powerpoint/2010/main" val="244652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show step = s, n = next, b &lt;</a:t>
            </a:r>
            <a:r>
              <a:rPr lang="en-US" dirty="0" err="1"/>
              <a:t>addr</a:t>
            </a:r>
            <a:r>
              <a:rPr lang="en-US" dirty="0"/>
              <a:t>&gt; is breakpoint there, l –lists code where the crash or </a:t>
            </a:r>
            <a:r>
              <a:rPr lang="en-US" dirty="0" err="1"/>
              <a:t>bpoint</a:t>
            </a:r>
            <a:r>
              <a:rPr lang="en-US" dirty="0"/>
              <a:t>, p var prints variable contents, I r – prints register contents</a:t>
            </a:r>
          </a:p>
        </p:txBody>
      </p:sp>
      <p:sp>
        <p:nvSpPr>
          <p:cNvPr id="4" name="Slide Number Placeholder 3"/>
          <p:cNvSpPr>
            <a:spLocks noGrp="1"/>
          </p:cNvSpPr>
          <p:nvPr>
            <p:ph type="sldNum" sz="quarter" idx="5"/>
          </p:nvPr>
        </p:nvSpPr>
        <p:spPr/>
        <p:txBody>
          <a:bodyPr/>
          <a:lstStyle/>
          <a:p>
            <a:fld id="{E0ECA331-CFC3-47CE-9456-9AE09C1D2DB8}" type="slidenum">
              <a:rPr lang="en-US" smtClean="0"/>
              <a:t>19</a:t>
            </a:fld>
            <a:endParaRPr lang="en-US"/>
          </a:p>
        </p:txBody>
      </p:sp>
    </p:spTree>
    <p:extLst>
      <p:ext uri="{BB962C8B-B14F-4D97-AF65-F5344CB8AC3E}">
        <p14:creationId xmlns:p14="http://schemas.microsoft.com/office/powerpoint/2010/main" val="3007972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show step = s, n = next, b &lt;</a:t>
            </a:r>
            <a:r>
              <a:rPr lang="en-US" dirty="0" err="1"/>
              <a:t>addr</a:t>
            </a:r>
            <a:r>
              <a:rPr lang="en-US" dirty="0"/>
              <a:t>&gt; is breakpoint there, l –lists code where the crash or </a:t>
            </a:r>
            <a:r>
              <a:rPr lang="en-US" dirty="0" err="1"/>
              <a:t>bpoint</a:t>
            </a:r>
            <a:r>
              <a:rPr lang="en-US" dirty="0"/>
              <a:t>, p var prints variable contents, I r – prints register contents</a:t>
            </a:r>
          </a:p>
        </p:txBody>
      </p:sp>
      <p:sp>
        <p:nvSpPr>
          <p:cNvPr id="4" name="Slide Number Placeholder 3"/>
          <p:cNvSpPr>
            <a:spLocks noGrp="1"/>
          </p:cNvSpPr>
          <p:nvPr>
            <p:ph type="sldNum" sz="quarter" idx="5"/>
          </p:nvPr>
        </p:nvSpPr>
        <p:spPr/>
        <p:txBody>
          <a:bodyPr/>
          <a:lstStyle/>
          <a:p>
            <a:fld id="{E0ECA331-CFC3-47CE-9456-9AE09C1D2DB8}" type="slidenum">
              <a:rPr lang="en-US" smtClean="0"/>
              <a:t>20</a:t>
            </a:fld>
            <a:endParaRPr lang="en-US"/>
          </a:p>
        </p:txBody>
      </p:sp>
    </p:spTree>
    <p:extLst>
      <p:ext uri="{BB962C8B-B14F-4D97-AF65-F5344CB8AC3E}">
        <p14:creationId xmlns:p14="http://schemas.microsoft.com/office/powerpoint/2010/main" val="291224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show step = s, n = next, b &lt;</a:t>
            </a:r>
            <a:r>
              <a:rPr lang="en-US" dirty="0" err="1"/>
              <a:t>addr</a:t>
            </a:r>
            <a:r>
              <a:rPr lang="en-US" dirty="0"/>
              <a:t>&gt; is breakpoint there, l –lists code where the crash or </a:t>
            </a:r>
            <a:r>
              <a:rPr lang="en-US" dirty="0" err="1"/>
              <a:t>bpoint</a:t>
            </a:r>
            <a:r>
              <a:rPr lang="en-US" dirty="0"/>
              <a:t>, p var prints variable contents, I r – prints register contents</a:t>
            </a:r>
          </a:p>
        </p:txBody>
      </p:sp>
      <p:sp>
        <p:nvSpPr>
          <p:cNvPr id="4" name="Slide Number Placeholder 3"/>
          <p:cNvSpPr>
            <a:spLocks noGrp="1"/>
          </p:cNvSpPr>
          <p:nvPr>
            <p:ph type="sldNum" sz="quarter" idx="5"/>
          </p:nvPr>
        </p:nvSpPr>
        <p:spPr/>
        <p:txBody>
          <a:bodyPr/>
          <a:lstStyle/>
          <a:p>
            <a:fld id="{E0ECA331-CFC3-47CE-9456-9AE09C1D2DB8}" type="slidenum">
              <a:rPr lang="en-US" smtClean="0"/>
              <a:t>21</a:t>
            </a:fld>
            <a:endParaRPr lang="en-US"/>
          </a:p>
        </p:txBody>
      </p:sp>
    </p:spTree>
    <p:extLst>
      <p:ext uri="{BB962C8B-B14F-4D97-AF65-F5344CB8AC3E}">
        <p14:creationId xmlns:p14="http://schemas.microsoft.com/office/powerpoint/2010/main" val="292321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show step = s, n = next, b &lt;</a:t>
            </a:r>
            <a:r>
              <a:rPr lang="en-US" dirty="0" err="1"/>
              <a:t>addr</a:t>
            </a:r>
            <a:r>
              <a:rPr lang="en-US" dirty="0"/>
              <a:t>&gt; is breakpoint there, l –lists code where the crash or </a:t>
            </a:r>
            <a:r>
              <a:rPr lang="en-US" dirty="0" err="1"/>
              <a:t>bpoint</a:t>
            </a:r>
            <a:r>
              <a:rPr lang="en-US" dirty="0"/>
              <a:t>, p var prints variable contents, I r – prints register contents</a:t>
            </a:r>
          </a:p>
        </p:txBody>
      </p:sp>
      <p:sp>
        <p:nvSpPr>
          <p:cNvPr id="4" name="Slide Number Placeholder 3"/>
          <p:cNvSpPr>
            <a:spLocks noGrp="1"/>
          </p:cNvSpPr>
          <p:nvPr>
            <p:ph type="sldNum" sz="quarter" idx="5"/>
          </p:nvPr>
        </p:nvSpPr>
        <p:spPr/>
        <p:txBody>
          <a:bodyPr/>
          <a:lstStyle/>
          <a:p>
            <a:fld id="{E0ECA331-CFC3-47CE-9456-9AE09C1D2DB8}" type="slidenum">
              <a:rPr lang="en-US" smtClean="0"/>
              <a:t>22</a:t>
            </a:fld>
            <a:endParaRPr lang="en-US"/>
          </a:p>
        </p:txBody>
      </p:sp>
    </p:spTree>
    <p:extLst>
      <p:ext uri="{BB962C8B-B14F-4D97-AF65-F5344CB8AC3E}">
        <p14:creationId xmlns:p14="http://schemas.microsoft.com/office/powerpoint/2010/main" val="1054673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show step = s, n = next, b &lt;</a:t>
            </a:r>
            <a:r>
              <a:rPr lang="en-US" dirty="0" err="1"/>
              <a:t>addr</a:t>
            </a:r>
            <a:r>
              <a:rPr lang="en-US" dirty="0"/>
              <a:t>&gt; is breakpoint there, l –lists code where the crash or </a:t>
            </a:r>
            <a:r>
              <a:rPr lang="en-US" dirty="0" err="1"/>
              <a:t>bpoint</a:t>
            </a:r>
            <a:r>
              <a:rPr lang="en-US" dirty="0"/>
              <a:t>, p var prints variable contents, I r – prints register contents</a:t>
            </a:r>
          </a:p>
        </p:txBody>
      </p:sp>
      <p:sp>
        <p:nvSpPr>
          <p:cNvPr id="4" name="Slide Number Placeholder 3"/>
          <p:cNvSpPr>
            <a:spLocks noGrp="1"/>
          </p:cNvSpPr>
          <p:nvPr>
            <p:ph type="sldNum" sz="quarter" idx="5"/>
          </p:nvPr>
        </p:nvSpPr>
        <p:spPr/>
        <p:txBody>
          <a:bodyPr/>
          <a:lstStyle/>
          <a:p>
            <a:fld id="{E0ECA331-CFC3-47CE-9456-9AE09C1D2DB8}" type="slidenum">
              <a:rPr lang="en-US" smtClean="0"/>
              <a:t>23</a:t>
            </a:fld>
            <a:endParaRPr lang="en-US"/>
          </a:p>
        </p:txBody>
      </p:sp>
    </p:spTree>
    <p:extLst>
      <p:ext uri="{BB962C8B-B14F-4D97-AF65-F5344CB8AC3E}">
        <p14:creationId xmlns:p14="http://schemas.microsoft.com/office/powerpoint/2010/main" val="1774983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show step = s, n = next, b &lt;</a:t>
            </a:r>
            <a:r>
              <a:rPr lang="en-US" dirty="0" err="1"/>
              <a:t>addr</a:t>
            </a:r>
            <a:r>
              <a:rPr lang="en-US" dirty="0"/>
              <a:t>&gt; is breakpoint there, l –lists code where the crash or </a:t>
            </a:r>
            <a:r>
              <a:rPr lang="en-US" dirty="0" err="1"/>
              <a:t>bpoint</a:t>
            </a:r>
            <a:r>
              <a:rPr lang="en-US" dirty="0"/>
              <a:t>, p var prints variable contents, I r – prints register contents, layout reg can show </a:t>
            </a:r>
            <a:r>
              <a:rPr lang="en-US"/>
              <a:t>you what registers </a:t>
            </a:r>
            <a:r>
              <a:rPr lang="en-US" dirty="0"/>
              <a:t>change in each ins</a:t>
            </a:r>
          </a:p>
        </p:txBody>
      </p:sp>
      <p:sp>
        <p:nvSpPr>
          <p:cNvPr id="4" name="Slide Number Placeholder 3"/>
          <p:cNvSpPr>
            <a:spLocks noGrp="1"/>
          </p:cNvSpPr>
          <p:nvPr>
            <p:ph type="sldNum" sz="quarter" idx="5"/>
          </p:nvPr>
        </p:nvSpPr>
        <p:spPr/>
        <p:txBody>
          <a:bodyPr/>
          <a:lstStyle/>
          <a:p>
            <a:fld id="{E0ECA331-CFC3-47CE-9456-9AE09C1D2DB8}" type="slidenum">
              <a:rPr lang="en-US" smtClean="0"/>
              <a:t>24</a:t>
            </a:fld>
            <a:endParaRPr lang="en-US"/>
          </a:p>
        </p:txBody>
      </p:sp>
    </p:spTree>
    <p:extLst>
      <p:ext uri="{BB962C8B-B14F-4D97-AF65-F5344CB8AC3E}">
        <p14:creationId xmlns:p14="http://schemas.microsoft.com/office/powerpoint/2010/main" val="3567551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8" y="6030678"/>
            <a:ext cx="1126527"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Presenter Name</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1633781"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Title, Department Name</a:t>
            </a:r>
          </a:p>
        </p:txBody>
      </p:sp>
      <p:sp>
        <p:nvSpPr>
          <p:cNvPr id="11" name="Text Placeholder 5">
            <a:extLst>
              <a:ext uri="{FF2B5EF4-FFF2-40B4-BE49-F238E27FC236}">
                <a16:creationId xmlns:a16="http://schemas.microsoft.com/office/drawing/2014/main" id="{F1570365-4D0D-EC45-BEDD-AB605BCD2DE9}"/>
              </a:ext>
            </a:extLst>
          </p:cNvPr>
          <p:cNvSpPr>
            <a:spLocks noGrp="1"/>
          </p:cNvSpPr>
          <p:nvPr>
            <p:ph type="body" sz="quarter" idx="25" hasCustomPrompt="1"/>
          </p:nvPr>
        </p:nvSpPr>
        <p:spPr>
          <a:xfrm>
            <a:off x="640080" y="2194560"/>
            <a:ext cx="3365537" cy="110800"/>
          </a:xfrm>
          <a:prstGeom prst="rect">
            <a:avLst/>
          </a:prstGeom>
        </p:spPr>
        <p:txBody>
          <a:bodyPr wrap="none" lIns="18288" tIns="0" rIns="0" bIns="0">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dirty="0"/>
              <a:t>JOB # GOES HERE [REMOVE FOR LIVE AUDIENCE PRESENTATION]</a:t>
            </a:r>
          </a:p>
        </p:txBody>
      </p:sp>
      <p:sp>
        <p:nvSpPr>
          <p:cNvPr id="3" name="Picture Placeholder 2">
            <a:extLst>
              <a:ext uri="{FF2B5EF4-FFF2-40B4-BE49-F238E27FC236}">
                <a16:creationId xmlns:a16="http://schemas.microsoft.com/office/drawing/2014/main" id="{7AAAB01A-F2BD-C546-A22D-F1FB2E43F306}"/>
              </a:ext>
            </a:extLst>
          </p:cNvPr>
          <p:cNvSpPr>
            <a:spLocks noGrp="1"/>
          </p:cNvSpPr>
          <p:nvPr>
            <p:ph type="pic" sz="quarter" idx="27" hasCustomPrompt="1"/>
          </p:nvPr>
        </p:nvSpPr>
        <p:spPr>
          <a:xfrm>
            <a:off x="640079" y="589337"/>
            <a:ext cx="5759450" cy="369332"/>
          </a:xfrm>
          <a:prstGeom prst="rect">
            <a:avLst/>
          </a:prstGeom>
        </p:spPr>
        <p:txBody>
          <a:bodyPr/>
          <a:lstStyle>
            <a:lvl1pPr marL="0" indent="0">
              <a:buNone/>
              <a:defRPr sz="1000"/>
            </a:lvl1pPr>
          </a:lstStyle>
          <a:p>
            <a:r>
              <a:rPr lang="en-US" dirty="0"/>
              <a:t>Click the icon to insert the </a:t>
            </a:r>
            <a:r>
              <a:rPr lang="en-US" dirty="0" err="1"/>
              <a:t>Uxd-Wht</a:t>
            </a:r>
            <a:r>
              <a:rPr lang="en-US" dirty="0"/>
              <a:t> or Unboxed-</a:t>
            </a:r>
            <a:r>
              <a:rPr lang="en-US" dirty="0" err="1"/>
              <a:t>WhiteType</a:t>
            </a:r>
            <a:r>
              <a:rPr lang="en-US" dirty="0"/>
              <a:t>, </a:t>
            </a:r>
            <a:r>
              <a:rPr lang="en-US" dirty="0" err="1"/>
              <a:t>svg</a:t>
            </a:r>
            <a:r>
              <a:rPr lang="en-US" dirty="0"/>
              <a:t> or </a:t>
            </a:r>
            <a:r>
              <a:rPr lang="en-US" dirty="0" err="1"/>
              <a:t>png</a:t>
            </a:r>
            <a:r>
              <a:rPr lang="en-US" dirty="0"/>
              <a:t> format version of your department logo. Follow yellow instructions.</a:t>
            </a:r>
          </a:p>
        </p:txBody>
      </p:sp>
      <p:sp>
        <p:nvSpPr>
          <p:cNvPr id="12" name="Text Placeholder 11">
            <a:extLst>
              <a:ext uri="{FF2B5EF4-FFF2-40B4-BE49-F238E27FC236}">
                <a16:creationId xmlns:a16="http://schemas.microsoft.com/office/drawing/2014/main" id="{3A81CB59-8C90-4649-A0B9-F64FBDA65623}"/>
              </a:ext>
            </a:extLst>
          </p:cNvPr>
          <p:cNvSpPr>
            <a:spLocks noGrp="1"/>
          </p:cNvSpPr>
          <p:nvPr>
            <p:ph type="body" sz="quarter" idx="28" hasCustomPrompt="1"/>
          </p:nvPr>
        </p:nvSpPr>
        <p:spPr>
          <a:xfrm>
            <a:off x="3110248" y="4318813"/>
            <a:ext cx="5867974"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1. GUIDES – To make sure guides are visible, inside the View ribbon, click the Guides checkbox. </a:t>
            </a:r>
            <a:r>
              <a:rPr lang="en-US"/>
              <a:t>Then click the icon inside the picture frame to add your logo.</a:t>
            </a:r>
            <a:endParaRPr lang="en-US" dirty="0"/>
          </a:p>
        </p:txBody>
      </p:sp>
      <p:sp>
        <p:nvSpPr>
          <p:cNvPr id="16" name="Text Placeholder 11">
            <a:extLst>
              <a:ext uri="{FF2B5EF4-FFF2-40B4-BE49-F238E27FC236}">
                <a16:creationId xmlns:a16="http://schemas.microsoft.com/office/drawing/2014/main" id="{27040403-9017-284E-A963-BB40D99A6B1B}"/>
              </a:ext>
            </a:extLst>
          </p:cNvPr>
          <p:cNvSpPr>
            <a:spLocks noGrp="1"/>
          </p:cNvSpPr>
          <p:nvPr>
            <p:ph type="body" sz="quarter" idx="29" hasCustomPrompt="1"/>
          </p:nvPr>
        </p:nvSpPr>
        <p:spPr>
          <a:xfrm>
            <a:off x="3509494" y="4857147"/>
            <a:ext cx="5468728"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2. QUALITY – For the sharpest image, we recommend selecting your logo from the </a:t>
            </a:r>
            <a:r>
              <a:rPr lang="en-US" dirty="0" err="1"/>
              <a:t>svg</a:t>
            </a:r>
            <a:r>
              <a:rPr lang="en-US" dirty="0"/>
              <a:t> folder. Insert the </a:t>
            </a:r>
            <a:r>
              <a:rPr lang="en-US" dirty="0" err="1"/>
              <a:t>Uxd-Wht</a:t>
            </a:r>
            <a:r>
              <a:rPr lang="en-US" dirty="0"/>
              <a:t> or Unboxed-</a:t>
            </a:r>
            <a:r>
              <a:rPr lang="en-US" dirty="0" err="1"/>
              <a:t>WhiteType</a:t>
            </a:r>
            <a:r>
              <a:rPr lang="en-US" dirty="0"/>
              <a:t> version. Your logo will appear in the picture frame. </a:t>
            </a:r>
          </a:p>
        </p:txBody>
      </p:sp>
      <p:sp>
        <p:nvSpPr>
          <p:cNvPr id="18" name="Text Placeholder 11">
            <a:extLst>
              <a:ext uri="{FF2B5EF4-FFF2-40B4-BE49-F238E27FC236}">
                <a16:creationId xmlns:a16="http://schemas.microsoft.com/office/drawing/2014/main" id="{4B946D04-E796-4B4C-BA49-32A74CF316D8}"/>
              </a:ext>
            </a:extLst>
          </p:cNvPr>
          <p:cNvSpPr>
            <a:spLocks noGrp="1"/>
          </p:cNvSpPr>
          <p:nvPr>
            <p:ph type="body" sz="quarter" idx="30" hasCustomPrompt="1"/>
          </p:nvPr>
        </p:nvSpPr>
        <p:spPr>
          <a:xfrm>
            <a:off x="3509494" y="5400543"/>
            <a:ext cx="5468728" cy="784830"/>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19" name="Text Placeholder 11">
            <a:extLst>
              <a:ext uri="{FF2B5EF4-FFF2-40B4-BE49-F238E27FC236}">
                <a16:creationId xmlns:a16="http://schemas.microsoft.com/office/drawing/2014/main" id="{68E45B7A-8408-374F-A2DC-0F4F9C754E45}"/>
              </a:ext>
            </a:extLst>
          </p:cNvPr>
          <p:cNvSpPr>
            <a:spLocks noGrp="1"/>
          </p:cNvSpPr>
          <p:nvPr>
            <p:ph type="body" sz="quarter" idx="31" hasCustomPrompt="1"/>
          </p:nvPr>
        </p:nvSpPr>
        <p:spPr>
          <a:xfrm>
            <a:off x="3509494" y="6456205"/>
            <a:ext cx="5468728" cy="2308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4. POSITION – Align the UCLA logo letters to meet the left guide.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2711465"/>
            <a:ext cx="7772400" cy="109978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Presentation Opener</a:t>
            </a:r>
          </a:p>
          <a:p>
            <a:pPr lvl="0"/>
            <a:r>
              <a:rPr lang="en-US" dirty="0"/>
              <a:t>Title Goes Here</a:t>
            </a:r>
          </a:p>
        </p:txBody>
      </p:sp>
    </p:spTree>
    <p:extLst>
      <p:ext uri="{BB962C8B-B14F-4D97-AF65-F5344CB8AC3E}">
        <p14:creationId xmlns:p14="http://schemas.microsoft.com/office/powerpoint/2010/main" val="1814038101"/>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258225636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753400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376583603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125901491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18185855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30723702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10766252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April 9,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3020616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9" y="6030678"/>
            <a:ext cx="2086725"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err="1"/>
              <a:t>Attiano</a:t>
            </a:r>
            <a:r>
              <a:rPr lang="en-US" dirty="0"/>
              <a:t> Purpura-</a:t>
            </a:r>
            <a:r>
              <a:rPr lang="en-US" dirty="0" err="1"/>
              <a:t>Pontoniere</a:t>
            </a:r>
            <a:r>
              <a:rPr lang="en-US" dirty="0"/>
              <a:t>	</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3301160"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CS 33TA, UCLA Computer Science Department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3012059"/>
            <a:ext cx="7772400" cy="49859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CS 33 Discussion 1A Week 2</a:t>
            </a:r>
          </a:p>
        </p:txBody>
      </p:sp>
      <p:pic>
        <p:nvPicPr>
          <p:cNvPr id="8" name="Picture 7">
            <a:extLst>
              <a:ext uri="{FF2B5EF4-FFF2-40B4-BE49-F238E27FC236}">
                <a16:creationId xmlns:a16="http://schemas.microsoft.com/office/drawing/2014/main" id="{2A179D3A-5591-4A73-ACB3-9C104BF28A04}"/>
              </a:ext>
            </a:extLst>
          </p:cNvPr>
          <p:cNvPicPr>
            <a:picLocks noChangeAspect="1"/>
          </p:cNvPicPr>
          <p:nvPr/>
        </p:nvPicPr>
        <p:blipFill>
          <a:blip r:embed="rId2"/>
          <a:stretch>
            <a:fillRect/>
          </a:stretch>
        </p:blipFill>
        <p:spPr>
          <a:xfrm>
            <a:off x="640078" y="574919"/>
            <a:ext cx="1955204" cy="583952"/>
          </a:xfrm>
          <a:prstGeom prst="rect">
            <a:avLst/>
          </a:prstGeom>
        </p:spPr>
      </p:pic>
    </p:spTree>
    <p:extLst>
      <p:ext uri="{BB962C8B-B14F-4D97-AF65-F5344CB8AC3E}">
        <p14:creationId xmlns:p14="http://schemas.microsoft.com/office/powerpoint/2010/main" val="3456878138"/>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4/9/2020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09755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4/9/2020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71234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4/9/2020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41353464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4/9/2020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021046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4/10/2020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45367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59178113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8241497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390759650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310390759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52201373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18671018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3447573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4/9/2020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2702252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362174864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416782965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219641846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417146150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April 9,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07098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4/9/2020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36144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4/10/2020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3614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238629314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42673460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130342770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April 9,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139747599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7.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20.xml"/><Relationship Id="rId7"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34.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a:t>
            </a:r>
            <a:r>
              <a:rPr lang="en-US" sz="800" b="0" i="0">
                <a:solidFill>
                  <a:schemeClr val="bg1"/>
                </a:solidFill>
                <a:latin typeface="Helvetica Regular" pitchFamily="2" charset="0"/>
              </a:rPr>
              <a:t>33 Discussion 1A Week 2</a:t>
            </a:r>
            <a:endParaRPr lang="en-US" sz="800" b="0" i="0" dirty="0">
              <a:solidFill>
                <a:schemeClr val="bg1"/>
              </a:solidFill>
              <a:latin typeface="Helvetica Regular" pitchFamily="2" charset="0"/>
            </a:endParaRP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2" name="Slide Number Placeholder 1">
            <a:extLst>
              <a:ext uri="{FF2B5EF4-FFF2-40B4-BE49-F238E27FC236}">
                <a16:creationId xmlns:a16="http://schemas.microsoft.com/office/drawing/2014/main" id="{5103E32E-3134-564E-BE62-8CC0C9926817}"/>
              </a:ext>
            </a:extLst>
          </p:cNvPr>
          <p:cNvSpPr>
            <a:spLocks noGrp="1"/>
          </p:cNvSpPr>
          <p:nvPr>
            <p:ph type="sldNum" sz="quarter" idx="4"/>
          </p:nvPr>
        </p:nvSpPr>
        <p:spPr>
          <a:xfrm>
            <a:off x="8420100"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B6F15528-21DE-4FAA-801E-634DDDAF4B2B}" type="slidenum">
              <a:rPr lang="en-US" smtClean="0"/>
              <a:pPr/>
              <a:t>‹#›</a:t>
            </a:fld>
            <a:endParaRPr lang="en-US"/>
          </a:p>
        </p:txBody>
      </p:sp>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0"/>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1D8BD707-D9CF-40AE-B4C6-C98DA3205C09}" type="datetimeFigureOut">
              <a:rPr lang="en-US" smtClean="0"/>
              <a:pPr/>
              <a:t>4/9/2020</a:t>
            </a:fld>
            <a:endParaRPr lang="en-US"/>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18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CS 33 Discussion 1A </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April 9,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51332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April 9, 2020</a:t>
            </a:fld>
            <a:endParaRPr lang="en-US" dirty="0"/>
          </a:p>
        </p:txBody>
      </p:sp>
    </p:spTree>
    <p:extLst>
      <p:ext uri="{BB962C8B-B14F-4D97-AF65-F5344CB8AC3E}">
        <p14:creationId xmlns:p14="http://schemas.microsoft.com/office/powerpoint/2010/main" val="1988226987"/>
      </p:ext>
    </p:extLst>
  </p:cSld>
  <p:clrMap bg1="lt1" tx1="dk1" bg2="lt2" tx2="dk2" accent1="accent1" accent2="accent2" accent3="accent3" accent4="accent4" accent5="accent5" accent6="accent6" hlink="hlink" folHlink="folHlink"/>
  <p:sldLayoutIdLst>
    <p:sldLayoutId id="214748367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2"/>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33 Discussion 1A – Week 2</a:t>
            </a: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Computer Science Department</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1"/>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1D8BD707-D9CF-40AE-B4C6-C98DA3205C09}" type="datetimeFigureOut">
              <a:rPr lang="en-US" smtClean="0"/>
              <a:pPr/>
              <a:t>4/9/2020</a:t>
            </a:fld>
            <a:endParaRPr lang="en-US"/>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dirty="0"/>
              <a:t>CS 33 Discussion 1A – Week 2</a:t>
            </a:r>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6426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April 9,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31331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April 9, 2020</a:t>
            </a:fld>
            <a:endParaRPr lang="en-US" dirty="0"/>
          </a:p>
        </p:txBody>
      </p:sp>
    </p:spTree>
    <p:extLst>
      <p:ext uri="{BB962C8B-B14F-4D97-AF65-F5344CB8AC3E}">
        <p14:creationId xmlns:p14="http://schemas.microsoft.com/office/powerpoint/2010/main" val="4252035310"/>
      </p:ext>
    </p:extLst>
  </p:cSld>
  <p:clrMap bg1="lt1" tx1="dk1" bg2="lt2" tx2="dk2" accent1="accent1" accent2="accent2" accent3="accent3" accent4="accent4" accent5="accent5" accent6="accent6" hlink="hlink" folHlink="folHlink"/>
  <p:sldLayoutIdLst>
    <p:sldLayoutId id="214748369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hyperlink" Target="https://cs.stackexchange.com/questions/76871/how-are-variables-stored-in-and-retrieved-from-the-program-stack" TargetMode="External"/><Relationship Id="rId2" Type="http://schemas.openxmlformats.org/officeDocument/2006/relationships/hyperlink" Target="https://cs.brown.edu/courses/cs033/docs/guides/x64_cheatsheet.pdf" TargetMode="External"/><Relationship Id="rId1" Type="http://schemas.openxmlformats.org/officeDocument/2006/relationships/slideLayout" Target="../slideLayouts/slideLayout22.xml"/><Relationship Id="rId6" Type="http://schemas.openxmlformats.org/officeDocument/2006/relationships/hyperlink" Target="https://www.tenouk.com/ModuleW.html" TargetMode="External"/><Relationship Id="rId5" Type="http://schemas.openxmlformats.org/officeDocument/2006/relationships/hyperlink" Target="https://vim.rtorr.com/" TargetMode="External"/><Relationship Id="rId4" Type="http://schemas.openxmlformats.org/officeDocument/2006/relationships/hyperlink" Target="https://www.geeksforgeeks.org/memory-layout-of-c-progra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2603254"/>
            <a:ext cx="8077200" cy="997196"/>
          </a:xfrm>
        </p:spPr>
        <p:txBody>
          <a:bodyPr/>
          <a:lstStyle/>
          <a:p>
            <a:r>
              <a:rPr lang="en-US" dirty="0"/>
              <a:t>CS 33 – Discussion 1A</a:t>
            </a:r>
            <a:br>
              <a:rPr lang="en-US" dirty="0"/>
            </a:br>
            <a:r>
              <a:rPr lang="en-US" dirty="0">
                <a:solidFill>
                  <a:srgbClr val="EBEB15"/>
                </a:solidFill>
              </a:rPr>
              <a:t>Computer System Organization</a:t>
            </a:r>
          </a:p>
        </p:txBody>
      </p:sp>
      <p:sp>
        <p:nvSpPr>
          <p:cNvPr id="3" name="Subtitle 2">
            <a:extLst>
              <a:ext uri="{FF2B5EF4-FFF2-40B4-BE49-F238E27FC236}">
                <a16:creationId xmlns:a16="http://schemas.microsoft.com/office/drawing/2014/main" id="{90D6232F-AEE0-4FC3-AE08-DC7BFB9C092C}"/>
              </a:ext>
            </a:extLst>
          </p:cNvPr>
          <p:cNvSpPr>
            <a:spLocks noGrp="1"/>
          </p:cNvSpPr>
          <p:nvPr>
            <p:ph type="subTitle" idx="1"/>
          </p:nvPr>
        </p:nvSpPr>
        <p:spPr>
          <a:xfrm>
            <a:off x="1371600" y="3886200"/>
            <a:ext cx="6400800" cy="286232"/>
          </a:xfrm>
        </p:spPr>
        <p:txBody>
          <a:bodyPr/>
          <a:lstStyle/>
          <a:p>
            <a:r>
              <a:rPr lang="en-US" dirty="0">
                <a:solidFill>
                  <a:schemeClr val="tx1">
                    <a:lumMod val="50000"/>
                  </a:schemeClr>
                </a:solidFill>
              </a:rPr>
              <a:t>Week 2</a:t>
            </a:r>
          </a:p>
        </p:txBody>
      </p:sp>
    </p:spTree>
    <p:extLst>
      <p:ext uri="{BB962C8B-B14F-4D97-AF65-F5344CB8AC3E}">
        <p14:creationId xmlns:p14="http://schemas.microsoft.com/office/powerpoint/2010/main" val="3799942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936214A-B054-4117-890D-E7B84E405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434" y="5029201"/>
            <a:ext cx="2516131" cy="1862456"/>
          </a:xfrm>
          <a:prstGeom prst="rect">
            <a:avLst/>
          </a:prstGeom>
        </p:spPr>
      </p:pic>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Memory layout</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685800" y="1447800"/>
            <a:ext cx="7620000" cy="4965462"/>
          </a:xfrm>
        </p:spPr>
        <p:txBody>
          <a:bodyPr/>
          <a:lstStyle/>
          <a:p>
            <a:pPr marL="342900" indent="-342900" algn="l">
              <a:buFont typeface="Arial" panose="020B0604020202020204" pitchFamily="34" charset="0"/>
              <a:buChar char="•"/>
            </a:pPr>
            <a:r>
              <a:rPr lang="en-US" sz="2400" dirty="0">
                <a:solidFill>
                  <a:schemeClr val="bg1"/>
                </a:solidFill>
              </a:rPr>
              <a:t>Stack contains the memory for the function call stack (grows downwards)</a:t>
            </a:r>
          </a:p>
          <a:p>
            <a:pPr marL="342900" indent="-342900" algn="l">
              <a:buFont typeface="Arial" panose="020B0604020202020204" pitchFamily="34" charset="0"/>
              <a:buChar char="•"/>
            </a:pPr>
            <a:r>
              <a:rPr lang="en-US" sz="2400" dirty="0">
                <a:solidFill>
                  <a:schemeClr val="bg1"/>
                </a:solidFill>
              </a:rPr>
              <a:t>Heap contains the memory dynamically allocated (grows upwards </a:t>
            </a:r>
          </a:p>
          <a:p>
            <a:pPr marL="342900" indent="-342900" algn="l">
              <a:buFont typeface="Arial" panose="020B0604020202020204" pitchFamily="34" charset="0"/>
              <a:buChar char="•"/>
            </a:pPr>
            <a:r>
              <a:rPr lang="en-US" sz="2400" dirty="0">
                <a:solidFill>
                  <a:schemeClr val="bg1"/>
                </a:solidFill>
              </a:rPr>
              <a:t>Memory in-between them is free until you over allocated (forgot to clean up memory that you “new”)</a:t>
            </a:r>
          </a:p>
          <a:p>
            <a:pPr marL="342900" indent="-342900" algn="l">
              <a:buFont typeface="Arial" panose="020B0604020202020204" pitchFamily="34" charset="0"/>
              <a:buChar char="•"/>
            </a:pPr>
            <a:r>
              <a:rPr lang="en-US" sz="2400" dirty="0">
                <a:solidFill>
                  <a:schemeClr val="bg1"/>
                </a:solidFill>
              </a:rPr>
              <a:t>.</a:t>
            </a:r>
            <a:r>
              <a:rPr lang="en-US" sz="2400" dirty="0" err="1">
                <a:solidFill>
                  <a:schemeClr val="bg1"/>
                </a:solidFill>
              </a:rPr>
              <a:t>bss</a:t>
            </a:r>
            <a:r>
              <a:rPr lang="en-US" sz="2400" dirty="0">
                <a:solidFill>
                  <a:schemeClr val="bg1"/>
                </a:solidFill>
              </a:rPr>
              <a:t> is reserved space for uninitialized global/static vars </a:t>
            </a:r>
          </a:p>
          <a:p>
            <a:pPr marL="342900" indent="-342900" algn="l">
              <a:buFont typeface="Arial" panose="020B0604020202020204" pitchFamily="34" charset="0"/>
              <a:buChar char="•"/>
            </a:pPr>
            <a:r>
              <a:rPr lang="en-US" sz="2400" dirty="0">
                <a:solidFill>
                  <a:schemeClr val="bg1"/>
                </a:solidFill>
              </a:rPr>
              <a:t>.data is reserved space for global/static variables</a:t>
            </a:r>
          </a:p>
          <a:p>
            <a:pPr marL="342900" indent="-342900" algn="l">
              <a:buFont typeface="Arial" panose="020B0604020202020204" pitchFamily="34" charset="0"/>
              <a:buChar char="•"/>
            </a:pPr>
            <a:r>
              <a:rPr lang="en-US" sz="2400" dirty="0">
                <a:solidFill>
                  <a:schemeClr val="bg1"/>
                </a:solidFill>
              </a:rPr>
              <a:t>Text contains the instructions themselves</a:t>
            </a:r>
          </a:p>
          <a:p>
            <a:pPr marL="342900" indent="-342900" algn="l">
              <a:buFont typeface="Arial" panose="020B0604020202020204" pitchFamily="34" charset="0"/>
              <a:buChar char="•"/>
            </a:pPr>
            <a:endParaRPr lang="en-US" sz="24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823449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Memory layout</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685800" y="1447800"/>
            <a:ext cx="7620000" cy="3078792"/>
          </a:xfrm>
        </p:spPr>
        <p:txBody>
          <a:bodyPr/>
          <a:lstStyle/>
          <a:p>
            <a:pPr marL="342900" indent="-342900" algn="l">
              <a:buFont typeface="Arial" panose="020B0604020202020204" pitchFamily="34" charset="0"/>
              <a:buChar char="•"/>
            </a:pPr>
            <a:r>
              <a:rPr lang="en-US" sz="2400" dirty="0">
                <a:solidFill>
                  <a:schemeClr val="bg1"/>
                </a:solidFill>
              </a:rPr>
              <a:t>Early look at a stack frame</a:t>
            </a:r>
          </a:p>
          <a:p>
            <a:pPr marL="342900" indent="-342900" algn="l">
              <a:buFont typeface="Arial" panose="020B0604020202020204" pitchFamily="34" charset="0"/>
              <a:buChar char="•"/>
            </a:pPr>
            <a:r>
              <a:rPr lang="en-US" sz="2400" dirty="0" err="1">
                <a:solidFill>
                  <a:schemeClr val="bg1"/>
                </a:solidFill>
              </a:rPr>
              <a:t>Func</a:t>
            </a:r>
            <a:r>
              <a:rPr lang="en-US" sz="2400" dirty="0">
                <a:solidFill>
                  <a:schemeClr val="bg1"/>
                </a:solidFill>
              </a:rPr>
              <a:t> stack frame contains:</a:t>
            </a:r>
          </a:p>
          <a:p>
            <a:pPr marL="800100" lvl="1" indent="-342900" algn="l">
              <a:buFont typeface="Arial" panose="020B0604020202020204" pitchFamily="34" charset="0"/>
              <a:buChar char="•"/>
            </a:pPr>
            <a:r>
              <a:rPr lang="en-US" sz="2400" dirty="0">
                <a:solidFill>
                  <a:schemeClr val="bg1"/>
                </a:solidFill>
              </a:rPr>
              <a:t>Local vars</a:t>
            </a:r>
          </a:p>
          <a:p>
            <a:pPr marL="800100" lvl="1" indent="-342900" algn="l">
              <a:buFont typeface="Arial" panose="020B0604020202020204" pitchFamily="34" charset="0"/>
              <a:buChar char="•"/>
            </a:pPr>
            <a:r>
              <a:rPr lang="en-US" sz="2400" dirty="0">
                <a:solidFill>
                  <a:schemeClr val="bg1"/>
                </a:solidFill>
              </a:rPr>
              <a:t>Return </a:t>
            </a:r>
            <a:r>
              <a:rPr lang="en-US" sz="2400" dirty="0" err="1">
                <a:solidFill>
                  <a:schemeClr val="bg1"/>
                </a:solidFill>
              </a:rPr>
              <a:t>addr</a:t>
            </a:r>
            <a:endParaRPr lang="en-US" sz="2400" dirty="0">
              <a:solidFill>
                <a:schemeClr val="bg1"/>
              </a:solidFill>
            </a:endParaRPr>
          </a:p>
          <a:p>
            <a:pPr marL="800100" lvl="1" indent="-342900" algn="l">
              <a:buFont typeface="Arial" panose="020B0604020202020204" pitchFamily="34" charset="0"/>
              <a:buChar char="•"/>
            </a:pPr>
            <a:r>
              <a:rPr lang="en-US" sz="2400" dirty="0">
                <a:solidFill>
                  <a:schemeClr val="bg1"/>
                </a:solidFill>
              </a:rPr>
              <a:t>Extra </a:t>
            </a:r>
            <a:r>
              <a:rPr lang="en-US" sz="2400" dirty="0" err="1">
                <a:solidFill>
                  <a:schemeClr val="bg1"/>
                </a:solidFill>
              </a:rPr>
              <a:t>func</a:t>
            </a:r>
            <a:r>
              <a:rPr lang="en-US" sz="2400" dirty="0">
                <a:solidFill>
                  <a:schemeClr val="bg1"/>
                </a:solidFill>
              </a:rPr>
              <a:t> </a:t>
            </a:r>
            <a:r>
              <a:rPr lang="en-US" sz="2400" dirty="0" err="1">
                <a:solidFill>
                  <a:schemeClr val="bg1"/>
                </a:solidFill>
              </a:rPr>
              <a:t>args</a:t>
            </a:r>
            <a:endParaRPr lang="en-US" sz="2400" dirty="0">
              <a:solidFill>
                <a:schemeClr val="bg1"/>
              </a:solidFill>
            </a:endParaRPr>
          </a:p>
          <a:p>
            <a:pPr marL="1257300" lvl="2" indent="-342900" algn="l">
              <a:buFont typeface="Arial" panose="020B0604020202020204" pitchFamily="34" charset="0"/>
              <a:buChar char="•"/>
            </a:pPr>
            <a:r>
              <a:rPr lang="en-US" sz="2400" dirty="0">
                <a:solidFill>
                  <a:schemeClr val="bg1"/>
                </a:solidFill>
              </a:rPr>
              <a:t>Cant fit in reg file</a:t>
            </a:r>
          </a:p>
          <a:p>
            <a:pPr marL="800100" lvl="1" indent="-342900" algn="l">
              <a:buFont typeface="Arial" panose="020B0604020202020204" pitchFamily="34" charset="0"/>
              <a:buChar char="•"/>
            </a:pPr>
            <a:r>
              <a:rPr lang="en-US" sz="2400" dirty="0">
                <a:solidFill>
                  <a:schemeClr val="bg1"/>
                </a:solidFill>
              </a:rPr>
              <a:t>Calle saved registers</a:t>
            </a:r>
          </a:p>
          <a:p>
            <a:pPr marL="800100" lvl="1" indent="-342900" algn="l">
              <a:buFont typeface="Arial" panose="020B0604020202020204" pitchFamily="34" charset="0"/>
              <a:buChar char="•"/>
            </a:pPr>
            <a:endParaRPr lang="en-US" sz="1800" dirty="0">
              <a:solidFill>
                <a:schemeClr val="bg1"/>
              </a:solidFill>
            </a:endParaRPr>
          </a:p>
        </p:txBody>
      </p:sp>
      <p:pic>
        <p:nvPicPr>
          <p:cNvPr id="6" name="Picture 5" descr="A close up of a device&#10;&#10;Description automatically generated">
            <a:extLst>
              <a:ext uri="{FF2B5EF4-FFF2-40B4-BE49-F238E27FC236}">
                <a16:creationId xmlns:a16="http://schemas.microsoft.com/office/drawing/2014/main" id="{1DB7EDA6-1519-4E28-8448-8DEFF1841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057400"/>
            <a:ext cx="3305175" cy="4409511"/>
          </a:xfrm>
          <a:prstGeom prst="rect">
            <a:avLst/>
          </a:prstGeom>
        </p:spPr>
      </p:pic>
    </p:spTree>
    <p:extLst>
      <p:ext uri="{BB962C8B-B14F-4D97-AF65-F5344CB8AC3E}">
        <p14:creationId xmlns:p14="http://schemas.microsoft.com/office/powerpoint/2010/main" val="100331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533400" y="429979"/>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text to object code</a:t>
            </a:r>
          </a:p>
        </p:txBody>
      </p:sp>
      <p:pic>
        <p:nvPicPr>
          <p:cNvPr id="8" name="Picture 7" descr="A close up of text on a black background&#10;&#10;Description automatically generated">
            <a:extLst>
              <a:ext uri="{FF2B5EF4-FFF2-40B4-BE49-F238E27FC236}">
                <a16:creationId xmlns:a16="http://schemas.microsoft.com/office/drawing/2014/main" id="{638682EF-CD18-497E-BBF3-9E4DABCEB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285" y="928576"/>
            <a:ext cx="4315427" cy="5777023"/>
          </a:xfrm>
          <a:prstGeom prst="rect">
            <a:avLst/>
          </a:prstGeom>
        </p:spPr>
      </p:pic>
    </p:spTree>
    <p:extLst>
      <p:ext uri="{BB962C8B-B14F-4D97-AF65-F5344CB8AC3E}">
        <p14:creationId xmlns:p14="http://schemas.microsoft.com/office/powerpoint/2010/main" val="1905509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Linux Basic Commands</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685800" y="1447800"/>
            <a:ext cx="8001000" cy="5483552"/>
          </a:xfrm>
        </p:spPr>
        <p:txBody>
          <a:bodyPr/>
          <a:lstStyle/>
          <a:p>
            <a:pPr marL="342900" indent="-342900" algn="l">
              <a:buFont typeface="Arial" panose="020B0604020202020204" pitchFamily="34" charset="0"/>
              <a:buChar char="•"/>
            </a:pPr>
            <a:r>
              <a:rPr lang="en-US" sz="2400" dirty="0" err="1">
                <a:solidFill>
                  <a:schemeClr val="bg1"/>
                </a:solidFill>
              </a:rPr>
              <a:t>pwd</a:t>
            </a:r>
            <a:r>
              <a:rPr lang="en-US" sz="2400" dirty="0">
                <a:solidFill>
                  <a:schemeClr val="bg1"/>
                </a:solidFill>
              </a:rPr>
              <a:t> – print working directory</a:t>
            </a:r>
          </a:p>
          <a:p>
            <a:pPr marL="342900" indent="-342900" algn="l">
              <a:buFont typeface="Arial" panose="020B0604020202020204" pitchFamily="34" charset="0"/>
              <a:buChar char="•"/>
            </a:pPr>
            <a:r>
              <a:rPr lang="en-US" sz="2400" dirty="0">
                <a:solidFill>
                  <a:schemeClr val="bg1"/>
                </a:solidFill>
              </a:rPr>
              <a:t>cd – change directory</a:t>
            </a:r>
          </a:p>
          <a:p>
            <a:pPr marL="342900" indent="-342900" algn="l">
              <a:buFont typeface="Arial" panose="020B0604020202020204" pitchFamily="34" charset="0"/>
              <a:buChar char="•"/>
            </a:pPr>
            <a:r>
              <a:rPr lang="en-US" sz="2400" dirty="0">
                <a:solidFill>
                  <a:schemeClr val="bg1"/>
                </a:solidFill>
              </a:rPr>
              <a:t>ls – lists contents of directory (-a lists all, -l prints more info)</a:t>
            </a:r>
          </a:p>
          <a:p>
            <a:pPr marL="342900" indent="-342900" algn="l">
              <a:buFont typeface="Arial" panose="020B0604020202020204" pitchFamily="34" charset="0"/>
              <a:buChar char="•"/>
            </a:pPr>
            <a:r>
              <a:rPr lang="en-US" sz="2400" dirty="0" err="1">
                <a:solidFill>
                  <a:schemeClr val="bg1"/>
                </a:solidFill>
              </a:rPr>
              <a:t>mkdir</a:t>
            </a:r>
            <a:r>
              <a:rPr lang="en-US" sz="2400" dirty="0">
                <a:solidFill>
                  <a:schemeClr val="bg1"/>
                </a:solidFill>
              </a:rPr>
              <a:t> </a:t>
            </a:r>
            <a:r>
              <a:rPr lang="en-US" sz="2400" dirty="0" err="1">
                <a:solidFill>
                  <a:schemeClr val="bg1"/>
                </a:solidFill>
              </a:rPr>
              <a:t>dir_name</a:t>
            </a:r>
            <a:r>
              <a:rPr lang="en-US" sz="2400" dirty="0">
                <a:solidFill>
                  <a:schemeClr val="bg1"/>
                </a:solidFill>
              </a:rPr>
              <a:t> – makes a directory with </a:t>
            </a:r>
            <a:r>
              <a:rPr lang="en-US" sz="2400" dirty="0" err="1">
                <a:solidFill>
                  <a:schemeClr val="bg1"/>
                </a:solidFill>
              </a:rPr>
              <a:t>dir_name</a:t>
            </a:r>
            <a:endParaRPr lang="en-US" sz="2400" dirty="0">
              <a:solidFill>
                <a:schemeClr val="bg1"/>
              </a:solidFill>
            </a:endParaRPr>
          </a:p>
          <a:p>
            <a:pPr marL="342900" indent="-342900" algn="l">
              <a:buFont typeface="Arial" panose="020B0604020202020204" pitchFamily="34" charset="0"/>
              <a:buChar char="•"/>
            </a:pPr>
            <a:r>
              <a:rPr lang="en-US" sz="2400" dirty="0">
                <a:solidFill>
                  <a:schemeClr val="bg1"/>
                </a:solidFill>
              </a:rPr>
              <a:t>rm file/</a:t>
            </a:r>
            <a:r>
              <a:rPr lang="en-US" sz="2400" dirty="0" err="1">
                <a:solidFill>
                  <a:schemeClr val="bg1"/>
                </a:solidFill>
              </a:rPr>
              <a:t>dir</a:t>
            </a:r>
            <a:r>
              <a:rPr lang="en-US" sz="2400" dirty="0">
                <a:solidFill>
                  <a:schemeClr val="bg1"/>
                </a:solidFill>
              </a:rPr>
              <a:t> – removes file or </a:t>
            </a:r>
            <a:r>
              <a:rPr lang="en-US" sz="2400" dirty="0" err="1">
                <a:solidFill>
                  <a:schemeClr val="bg1"/>
                </a:solidFill>
              </a:rPr>
              <a:t>dir</a:t>
            </a:r>
            <a:r>
              <a:rPr lang="en-US" sz="2400" dirty="0">
                <a:solidFill>
                  <a:schemeClr val="bg1"/>
                </a:solidFill>
              </a:rPr>
              <a:t> (use –r flag for </a:t>
            </a:r>
            <a:r>
              <a:rPr lang="en-US" sz="2400" dirty="0" err="1">
                <a:solidFill>
                  <a:schemeClr val="bg1"/>
                </a:solidFill>
              </a:rPr>
              <a:t>dir</a:t>
            </a:r>
            <a:r>
              <a:rPr lang="en-US" sz="2400" dirty="0">
                <a:solidFill>
                  <a:schemeClr val="bg1"/>
                </a:solidFill>
              </a:rPr>
              <a:t>)</a:t>
            </a:r>
          </a:p>
          <a:p>
            <a:pPr marL="342900" indent="-342900" algn="l">
              <a:buFont typeface="Arial" panose="020B0604020202020204" pitchFamily="34" charset="0"/>
              <a:buChar char="•"/>
            </a:pPr>
            <a:r>
              <a:rPr lang="en-US" sz="2400" dirty="0">
                <a:solidFill>
                  <a:schemeClr val="bg1"/>
                </a:solidFill>
              </a:rPr>
              <a:t>touch </a:t>
            </a:r>
            <a:r>
              <a:rPr lang="en-US" sz="2400" dirty="0" err="1">
                <a:solidFill>
                  <a:schemeClr val="bg1"/>
                </a:solidFill>
              </a:rPr>
              <a:t>file_name.file_type</a:t>
            </a:r>
            <a:r>
              <a:rPr lang="en-US" sz="2400" dirty="0">
                <a:solidFill>
                  <a:schemeClr val="bg1"/>
                </a:solidFill>
              </a:rPr>
              <a:t> – creates </a:t>
            </a:r>
            <a:r>
              <a:rPr lang="en-US" sz="2400" dirty="0" err="1">
                <a:solidFill>
                  <a:schemeClr val="bg1"/>
                </a:solidFill>
              </a:rPr>
              <a:t>file_name.file_type</a:t>
            </a:r>
            <a:r>
              <a:rPr lang="en-US" sz="2400" dirty="0">
                <a:solidFill>
                  <a:schemeClr val="bg1"/>
                </a:solidFill>
              </a:rPr>
              <a:t> in current </a:t>
            </a:r>
            <a:r>
              <a:rPr lang="en-US" sz="2400" dirty="0" err="1">
                <a:solidFill>
                  <a:schemeClr val="bg1"/>
                </a:solidFill>
              </a:rPr>
              <a:t>dir</a:t>
            </a:r>
            <a:endParaRPr lang="en-US" sz="2400" dirty="0">
              <a:solidFill>
                <a:schemeClr val="bg1"/>
              </a:solidFill>
            </a:endParaRPr>
          </a:p>
          <a:p>
            <a:pPr marL="342900" indent="-342900" algn="l">
              <a:buFont typeface="Arial" panose="020B0604020202020204" pitchFamily="34" charset="0"/>
              <a:buChar char="•"/>
            </a:pPr>
            <a:r>
              <a:rPr lang="en-US" sz="2400" dirty="0">
                <a:solidFill>
                  <a:schemeClr val="bg1"/>
                </a:solidFill>
              </a:rPr>
              <a:t>vim </a:t>
            </a:r>
            <a:r>
              <a:rPr lang="en-US" sz="2400" dirty="0" err="1">
                <a:solidFill>
                  <a:schemeClr val="bg1"/>
                </a:solidFill>
              </a:rPr>
              <a:t>file_name.file_type</a:t>
            </a:r>
            <a:r>
              <a:rPr lang="en-US" sz="2400" dirty="0">
                <a:solidFill>
                  <a:schemeClr val="bg1"/>
                </a:solidFill>
              </a:rPr>
              <a:t> – opens </a:t>
            </a:r>
            <a:r>
              <a:rPr lang="en-US" sz="2400" dirty="0" err="1">
                <a:solidFill>
                  <a:schemeClr val="bg1"/>
                </a:solidFill>
              </a:rPr>
              <a:t>file_name.file_type</a:t>
            </a:r>
            <a:r>
              <a:rPr lang="en-US" sz="2400" dirty="0">
                <a:solidFill>
                  <a:schemeClr val="bg1"/>
                </a:solidFill>
              </a:rPr>
              <a:t> (e.g. </a:t>
            </a:r>
            <a:r>
              <a:rPr lang="en-US" sz="2400" dirty="0" err="1">
                <a:solidFill>
                  <a:schemeClr val="bg1"/>
                </a:solidFill>
              </a:rPr>
              <a:t>bits.c</a:t>
            </a:r>
            <a:r>
              <a:rPr lang="en-US" sz="2400" dirty="0">
                <a:solidFill>
                  <a:schemeClr val="bg1"/>
                </a:solidFill>
              </a:rPr>
              <a:t>) with the vim text editor</a:t>
            </a:r>
          </a:p>
          <a:p>
            <a:pPr marL="342900" indent="-342900" algn="l">
              <a:buFont typeface="Arial" panose="020B0604020202020204" pitchFamily="34" charset="0"/>
              <a:buChar char="•"/>
            </a:pPr>
            <a:r>
              <a:rPr lang="en-US" sz="2400" dirty="0">
                <a:solidFill>
                  <a:schemeClr val="bg1"/>
                </a:solidFill>
              </a:rPr>
              <a:t>emacs is an alternative text editor ( or nano)</a:t>
            </a:r>
          </a:p>
          <a:p>
            <a:pPr marL="800100" lvl="1" indent="-342900" algn="l">
              <a:buFont typeface="Arial" panose="020B0604020202020204" pitchFamily="34" charset="0"/>
              <a:buChar char="•"/>
            </a:pPr>
            <a:r>
              <a:rPr lang="en-US" sz="2400" dirty="0">
                <a:solidFill>
                  <a:schemeClr val="bg1"/>
                </a:solidFill>
              </a:rPr>
              <a:t>or you can develop locally and </a:t>
            </a:r>
            <a:r>
              <a:rPr lang="en-US" sz="2400" dirty="0" err="1">
                <a:solidFill>
                  <a:schemeClr val="bg1"/>
                </a:solidFill>
              </a:rPr>
              <a:t>winscp</a:t>
            </a:r>
            <a:r>
              <a:rPr lang="en-US" sz="2400" dirty="0">
                <a:solidFill>
                  <a:schemeClr val="bg1"/>
                </a:solidFill>
              </a:rPr>
              <a:t> files to seas</a:t>
            </a:r>
          </a:p>
          <a:p>
            <a:pPr marL="800100" lvl="1" indent="-342900" algn="l">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976085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Linux Basic Commands</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685800" y="1447800"/>
            <a:ext cx="8001000" cy="4792081"/>
          </a:xfrm>
        </p:spPr>
        <p:txBody>
          <a:bodyPr/>
          <a:lstStyle/>
          <a:p>
            <a:pPr marL="342900" indent="-342900" algn="l">
              <a:buFont typeface="Arial" panose="020B0604020202020204" pitchFamily="34" charset="0"/>
              <a:buChar char="•"/>
            </a:pPr>
            <a:r>
              <a:rPr lang="en-US" sz="2400" dirty="0" err="1">
                <a:solidFill>
                  <a:schemeClr val="bg1"/>
                </a:solidFill>
              </a:rPr>
              <a:t>gcc</a:t>
            </a:r>
            <a:r>
              <a:rPr lang="en-US" sz="2400" dirty="0">
                <a:solidFill>
                  <a:schemeClr val="bg1"/>
                </a:solidFill>
              </a:rPr>
              <a:t> flags </a:t>
            </a:r>
            <a:r>
              <a:rPr lang="en-US" sz="2400" dirty="0" err="1">
                <a:solidFill>
                  <a:schemeClr val="bg1"/>
                </a:solidFill>
              </a:rPr>
              <a:t>output_file</a:t>
            </a:r>
            <a:r>
              <a:rPr lang="en-US" sz="2400" dirty="0">
                <a:solidFill>
                  <a:schemeClr val="bg1"/>
                </a:solidFill>
              </a:rPr>
              <a:t> </a:t>
            </a:r>
            <a:r>
              <a:rPr lang="en-US" sz="2400" dirty="0" err="1">
                <a:solidFill>
                  <a:schemeClr val="bg1"/>
                </a:solidFill>
              </a:rPr>
              <a:t>input_files</a:t>
            </a:r>
            <a:r>
              <a:rPr lang="en-US" sz="2400" dirty="0">
                <a:solidFill>
                  <a:schemeClr val="bg1"/>
                </a:solidFill>
              </a:rPr>
              <a:t>* - compiles </a:t>
            </a:r>
            <a:r>
              <a:rPr lang="en-US" sz="2400" dirty="0" err="1">
                <a:solidFill>
                  <a:schemeClr val="bg1"/>
                </a:solidFill>
              </a:rPr>
              <a:t>input_files</a:t>
            </a:r>
            <a:r>
              <a:rPr lang="en-US" sz="2400" dirty="0">
                <a:solidFill>
                  <a:schemeClr val="bg1"/>
                </a:solidFill>
              </a:rPr>
              <a:t> into </a:t>
            </a:r>
            <a:r>
              <a:rPr lang="en-US" sz="2400" dirty="0" err="1">
                <a:solidFill>
                  <a:schemeClr val="bg1"/>
                </a:solidFill>
              </a:rPr>
              <a:t>output_file</a:t>
            </a:r>
            <a:r>
              <a:rPr lang="en-US" sz="2400" dirty="0">
                <a:solidFill>
                  <a:schemeClr val="bg1"/>
                </a:solidFill>
              </a:rPr>
              <a:t> using a compiler that follows c coding standards</a:t>
            </a:r>
          </a:p>
          <a:p>
            <a:pPr marL="342900" indent="-342900" algn="l">
              <a:buFont typeface="Arial" panose="020B0604020202020204" pitchFamily="34" charset="0"/>
              <a:buChar char="•"/>
            </a:pPr>
            <a:r>
              <a:rPr lang="en-US" sz="2400" dirty="0" err="1">
                <a:solidFill>
                  <a:schemeClr val="bg1"/>
                </a:solidFill>
              </a:rPr>
              <a:t>gdb</a:t>
            </a:r>
            <a:r>
              <a:rPr lang="en-US" sz="2400" dirty="0">
                <a:solidFill>
                  <a:schemeClr val="bg1"/>
                </a:solidFill>
              </a:rPr>
              <a:t> – launches GNU debugger </a:t>
            </a:r>
          </a:p>
          <a:p>
            <a:pPr marL="800100" lvl="1" indent="-342900" algn="l">
              <a:buFont typeface="Arial" panose="020B0604020202020204" pitchFamily="34" charset="0"/>
              <a:buChar char="•"/>
            </a:pPr>
            <a:r>
              <a:rPr lang="en-US" sz="2400" dirty="0">
                <a:solidFill>
                  <a:schemeClr val="bg1"/>
                </a:solidFill>
              </a:rPr>
              <a:t>works for many languages like </a:t>
            </a:r>
            <a:r>
              <a:rPr lang="en-US" sz="2400" dirty="0" err="1">
                <a:solidFill>
                  <a:schemeClr val="bg1"/>
                </a:solidFill>
              </a:rPr>
              <a:t>ada</a:t>
            </a:r>
            <a:r>
              <a:rPr lang="en-US" sz="2400" dirty="0">
                <a:solidFill>
                  <a:schemeClr val="bg1"/>
                </a:solidFill>
              </a:rPr>
              <a:t> C/C++ </a:t>
            </a:r>
            <a:r>
              <a:rPr lang="en-US" sz="2400" dirty="0" err="1">
                <a:solidFill>
                  <a:schemeClr val="bg1"/>
                </a:solidFill>
              </a:rPr>
              <a:t>fortran</a:t>
            </a:r>
            <a:r>
              <a:rPr lang="en-US" sz="2400" dirty="0">
                <a:solidFill>
                  <a:schemeClr val="bg1"/>
                </a:solidFill>
              </a:rPr>
              <a:t> </a:t>
            </a:r>
            <a:r>
              <a:rPr lang="en-US" sz="2400" dirty="0" err="1">
                <a:solidFill>
                  <a:schemeClr val="bg1"/>
                </a:solidFill>
              </a:rPr>
              <a:t>etc</a:t>
            </a:r>
            <a:endParaRPr lang="en-US" sz="2400" dirty="0">
              <a:solidFill>
                <a:schemeClr val="bg1"/>
              </a:solidFill>
            </a:endParaRPr>
          </a:p>
          <a:p>
            <a:pPr marL="800100" lvl="1" indent="-342900" algn="l">
              <a:buFont typeface="Arial" panose="020B0604020202020204" pitchFamily="34" charset="0"/>
              <a:buChar char="•"/>
            </a:pPr>
            <a:r>
              <a:rPr lang="en-US" sz="2400" dirty="0">
                <a:solidFill>
                  <a:schemeClr val="bg1"/>
                </a:solidFill>
              </a:rPr>
              <a:t>can set breakpoints and step through code</a:t>
            </a:r>
          </a:p>
          <a:p>
            <a:pPr marL="800100" lvl="1" indent="-342900" algn="l">
              <a:buFont typeface="Arial" panose="020B0604020202020204" pitchFamily="34" charset="0"/>
              <a:buChar char="•"/>
            </a:pPr>
            <a:r>
              <a:rPr lang="en-US" sz="2400" dirty="0">
                <a:solidFill>
                  <a:schemeClr val="bg1"/>
                </a:solidFill>
              </a:rPr>
              <a:t>print out stack traces</a:t>
            </a:r>
          </a:p>
          <a:p>
            <a:pPr marL="800100" lvl="1" indent="-342900" algn="l">
              <a:buFont typeface="Arial" panose="020B0604020202020204" pitchFamily="34" charset="0"/>
              <a:buChar char="•"/>
            </a:pPr>
            <a:r>
              <a:rPr lang="en-US" sz="2400" dirty="0">
                <a:solidFill>
                  <a:schemeClr val="bg1"/>
                </a:solidFill>
              </a:rPr>
              <a:t>disassemble object code (reverse engineer object code)</a:t>
            </a:r>
          </a:p>
          <a:p>
            <a:pPr marL="342900" indent="-342900" algn="l">
              <a:buFont typeface="Arial" panose="020B0604020202020204" pitchFamily="34" charset="0"/>
              <a:buChar char="•"/>
            </a:pPr>
            <a:r>
              <a:rPr lang="en-US" sz="2400" dirty="0" err="1">
                <a:solidFill>
                  <a:schemeClr val="bg1"/>
                </a:solidFill>
              </a:rPr>
              <a:t>objdump</a:t>
            </a:r>
            <a:r>
              <a:rPr lang="en-US" sz="2400" dirty="0">
                <a:solidFill>
                  <a:schemeClr val="bg1"/>
                </a:solidFill>
              </a:rPr>
              <a:t> –d </a:t>
            </a:r>
            <a:r>
              <a:rPr lang="en-US" sz="2400" dirty="0" err="1">
                <a:solidFill>
                  <a:schemeClr val="bg1"/>
                </a:solidFill>
              </a:rPr>
              <a:t>obj_file</a:t>
            </a:r>
            <a:r>
              <a:rPr lang="en-US" sz="2400" dirty="0">
                <a:solidFill>
                  <a:schemeClr val="bg1"/>
                </a:solidFill>
              </a:rPr>
              <a:t> – disassembles object file outside of </a:t>
            </a:r>
            <a:r>
              <a:rPr lang="en-US" sz="2400" dirty="0" err="1">
                <a:solidFill>
                  <a:schemeClr val="bg1"/>
                </a:solidFill>
              </a:rPr>
              <a:t>gdb</a:t>
            </a:r>
            <a:endParaRPr lang="en-US" sz="24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388008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VIM Basic Commands</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685800" y="1156952"/>
            <a:ext cx="8001000" cy="5701048"/>
          </a:xfrm>
        </p:spPr>
        <p:txBody>
          <a:bodyPr/>
          <a:lstStyle/>
          <a:p>
            <a:pPr marL="800100" lvl="1" indent="-342900" algn="l">
              <a:buFont typeface="Arial" panose="020B0604020202020204" pitchFamily="34" charset="0"/>
              <a:buChar char="•"/>
            </a:pPr>
            <a:r>
              <a:rPr lang="en-US" sz="1800" dirty="0">
                <a:solidFill>
                  <a:schemeClr val="bg1"/>
                </a:solidFill>
              </a:rPr>
              <a:t>gg – go to last line of doc</a:t>
            </a:r>
          </a:p>
          <a:p>
            <a:pPr marL="800100" lvl="1" indent="-342900" algn="l">
              <a:buFont typeface="Arial" panose="020B0604020202020204" pitchFamily="34" charset="0"/>
              <a:buChar char="•"/>
            </a:pPr>
            <a:r>
              <a:rPr lang="en-US" sz="1800" dirty="0">
                <a:solidFill>
                  <a:schemeClr val="bg1"/>
                </a:solidFill>
              </a:rPr>
              <a:t>G – go to first line of doc</a:t>
            </a:r>
          </a:p>
          <a:p>
            <a:pPr marL="800100" lvl="1" indent="-342900" algn="l">
              <a:buFont typeface="Arial" panose="020B0604020202020204" pitchFamily="34" charset="0"/>
              <a:buChar char="•"/>
            </a:pPr>
            <a:r>
              <a:rPr lang="en-US" sz="1800" dirty="0">
                <a:solidFill>
                  <a:schemeClr val="bg1"/>
                </a:solidFill>
              </a:rPr>
              <a:t>#G – go to line number #</a:t>
            </a:r>
          </a:p>
          <a:p>
            <a:pPr marL="800100" lvl="1" indent="-342900" algn="l">
              <a:buFont typeface="Arial" panose="020B0604020202020204" pitchFamily="34" charset="0"/>
              <a:buChar char="•"/>
            </a:pPr>
            <a:r>
              <a:rPr lang="en-US" sz="1800" dirty="0" err="1">
                <a:solidFill>
                  <a:schemeClr val="bg1"/>
                </a:solidFill>
              </a:rPr>
              <a:t>cntrl</a:t>
            </a:r>
            <a:r>
              <a:rPr lang="en-US" sz="1800" dirty="0">
                <a:solidFill>
                  <a:schemeClr val="bg1"/>
                </a:solidFill>
              </a:rPr>
              <a:t> + f – move forward one screen</a:t>
            </a:r>
          </a:p>
          <a:p>
            <a:pPr marL="800100" lvl="1" indent="-342900" algn="l">
              <a:buFont typeface="Arial" panose="020B0604020202020204" pitchFamily="34" charset="0"/>
              <a:buChar char="•"/>
            </a:pPr>
            <a:r>
              <a:rPr lang="en-US" sz="1800" dirty="0" err="1">
                <a:solidFill>
                  <a:schemeClr val="bg1"/>
                </a:solidFill>
              </a:rPr>
              <a:t>cntrl</a:t>
            </a:r>
            <a:r>
              <a:rPr lang="en-US" sz="1800" dirty="0">
                <a:solidFill>
                  <a:schemeClr val="bg1"/>
                </a:solidFill>
              </a:rPr>
              <a:t> + b – move back one screen</a:t>
            </a:r>
          </a:p>
          <a:p>
            <a:pPr marL="800100" lvl="1" indent="-342900" algn="l">
              <a:buFont typeface="Arial" panose="020B0604020202020204" pitchFamily="34" charset="0"/>
              <a:buChar char="•"/>
            </a:pPr>
            <a:r>
              <a:rPr lang="en-US" sz="1800" dirty="0" err="1">
                <a:solidFill>
                  <a:schemeClr val="bg1"/>
                </a:solidFill>
              </a:rPr>
              <a:t>i</a:t>
            </a:r>
            <a:r>
              <a:rPr lang="en-US" sz="1800" dirty="0">
                <a:solidFill>
                  <a:schemeClr val="bg1"/>
                </a:solidFill>
              </a:rPr>
              <a:t> – switch to insert mode</a:t>
            </a:r>
          </a:p>
          <a:p>
            <a:pPr marL="800100" lvl="1" indent="-342900" algn="l">
              <a:buFont typeface="Arial" panose="020B0604020202020204" pitchFamily="34" charset="0"/>
              <a:buChar char="•"/>
            </a:pPr>
            <a:r>
              <a:rPr lang="en-US" sz="1800" dirty="0">
                <a:solidFill>
                  <a:schemeClr val="bg1"/>
                </a:solidFill>
              </a:rPr>
              <a:t>v – switch to visual mode (lets you select things to yank (copy) text</a:t>
            </a:r>
          </a:p>
          <a:p>
            <a:pPr marL="1257300" lvl="2" indent="-342900" algn="l">
              <a:buFont typeface="Arial" panose="020B0604020202020204" pitchFamily="34" charset="0"/>
              <a:buChar char="•"/>
            </a:pPr>
            <a:r>
              <a:rPr lang="en-US" sz="1800" dirty="0">
                <a:solidFill>
                  <a:schemeClr val="bg1"/>
                </a:solidFill>
              </a:rPr>
              <a:t>y – yank (copy) marked text</a:t>
            </a:r>
          </a:p>
          <a:p>
            <a:pPr marL="1257300" lvl="2" indent="-342900" algn="l">
              <a:buFont typeface="Arial" panose="020B0604020202020204" pitchFamily="34" charset="0"/>
              <a:buChar char="•"/>
            </a:pPr>
            <a:r>
              <a:rPr lang="en-US" sz="1800" dirty="0">
                <a:solidFill>
                  <a:schemeClr val="bg1"/>
                </a:solidFill>
              </a:rPr>
              <a:t>d – delete marked text</a:t>
            </a:r>
          </a:p>
          <a:p>
            <a:pPr marL="1257300" lvl="2" indent="-342900" algn="l">
              <a:buFont typeface="Arial" panose="020B0604020202020204" pitchFamily="34" charset="0"/>
              <a:buChar char="•"/>
            </a:pPr>
            <a:r>
              <a:rPr lang="en-US" sz="1800" dirty="0">
                <a:solidFill>
                  <a:schemeClr val="bg1"/>
                </a:solidFill>
              </a:rPr>
              <a:t>&gt; / &lt; - shift left / right</a:t>
            </a:r>
          </a:p>
          <a:p>
            <a:pPr marL="800100" lvl="1" indent="-342900" algn="l">
              <a:buFont typeface="Arial" panose="020B0604020202020204" pitchFamily="34" charset="0"/>
              <a:buChar char="•"/>
            </a:pPr>
            <a:r>
              <a:rPr lang="en-US" sz="1800" dirty="0">
                <a:solidFill>
                  <a:schemeClr val="bg1"/>
                </a:solidFill>
              </a:rPr>
              <a:t>p – paste </a:t>
            </a:r>
          </a:p>
          <a:p>
            <a:pPr marL="800100" lvl="1" indent="-342900" algn="l">
              <a:buFont typeface="Arial" panose="020B0604020202020204" pitchFamily="34" charset="0"/>
              <a:buChar char="•"/>
            </a:pPr>
            <a:r>
              <a:rPr lang="en-US" sz="1800" dirty="0" err="1">
                <a:solidFill>
                  <a:schemeClr val="bg1"/>
                </a:solidFill>
              </a:rPr>
              <a:t>yy</a:t>
            </a:r>
            <a:r>
              <a:rPr lang="en-US" sz="1800" dirty="0">
                <a:solidFill>
                  <a:schemeClr val="bg1"/>
                </a:solidFill>
              </a:rPr>
              <a:t> – copy line</a:t>
            </a:r>
          </a:p>
          <a:p>
            <a:pPr marL="800100" lvl="1" indent="-342900" algn="l">
              <a:buFont typeface="Arial" panose="020B0604020202020204" pitchFamily="34" charset="0"/>
              <a:buChar char="•"/>
            </a:pPr>
            <a:r>
              <a:rPr lang="en-US" sz="1800" dirty="0">
                <a:solidFill>
                  <a:schemeClr val="bg1"/>
                </a:solidFill>
              </a:rPr>
              <a:t>dd – cut line</a:t>
            </a:r>
          </a:p>
          <a:p>
            <a:pPr marL="800100" lvl="1" indent="-342900" algn="l">
              <a:buFont typeface="Arial" panose="020B0604020202020204" pitchFamily="34" charset="0"/>
              <a:buChar char="•"/>
            </a:pPr>
            <a:r>
              <a:rPr lang="en-US" sz="1800" dirty="0">
                <a:solidFill>
                  <a:schemeClr val="bg1"/>
                </a:solidFill>
              </a:rPr>
              <a:t>:w – write but don’t exit</a:t>
            </a:r>
          </a:p>
          <a:p>
            <a:pPr marL="800100" lvl="1" indent="-342900" algn="l">
              <a:buFont typeface="Arial" panose="020B0604020202020204" pitchFamily="34" charset="0"/>
              <a:buChar char="•"/>
            </a:pPr>
            <a:r>
              <a:rPr lang="en-US" sz="1800" dirty="0">
                <a:solidFill>
                  <a:schemeClr val="bg1"/>
                </a:solidFill>
              </a:rPr>
              <a:t>:</a:t>
            </a:r>
            <a:r>
              <a:rPr lang="en-US" sz="1800" dirty="0" err="1">
                <a:solidFill>
                  <a:schemeClr val="bg1"/>
                </a:solidFill>
              </a:rPr>
              <a:t>wq</a:t>
            </a:r>
            <a:r>
              <a:rPr lang="en-US" sz="1800" dirty="0">
                <a:solidFill>
                  <a:schemeClr val="bg1"/>
                </a:solidFill>
              </a:rPr>
              <a:t> – write and exit</a:t>
            </a:r>
          </a:p>
          <a:p>
            <a:pPr marL="800100" lvl="1" indent="-342900" algn="l">
              <a:buFont typeface="Arial" panose="020B0604020202020204" pitchFamily="34" charset="0"/>
              <a:buChar char="•"/>
            </a:pPr>
            <a:r>
              <a:rPr lang="en-US" sz="1800" dirty="0">
                <a:solidFill>
                  <a:schemeClr val="bg1"/>
                </a:solidFill>
              </a:rPr>
              <a:t>:q – quit, need to do :q! to force quit (drop any un-saved changes)</a:t>
            </a:r>
          </a:p>
          <a:p>
            <a:pPr marL="800100" lvl="1" indent="-342900" algn="l">
              <a:buFont typeface="Arial" panose="020B0604020202020204" pitchFamily="34" charset="0"/>
              <a:buChar char="•"/>
            </a:pPr>
            <a:r>
              <a:rPr lang="en-US" sz="1800" dirty="0">
                <a:solidFill>
                  <a:schemeClr val="bg1"/>
                </a:solidFill>
              </a:rPr>
              <a:t>/pattern – search for pattern, ?pattern searches backwards for pattern</a:t>
            </a:r>
          </a:p>
          <a:p>
            <a:pPr marL="800100" lvl="1" indent="-342900" algn="l">
              <a:buFont typeface="Arial" panose="020B0604020202020204" pitchFamily="34" charset="0"/>
              <a:buChar char="•"/>
            </a:pPr>
            <a:r>
              <a:rPr lang="en-US" sz="1800" dirty="0">
                <a:solidFill>
                  <a:schemeClr val="bg1"/>
                </a:solidFill>
              </a:rPr>
              <a:t>u - undo</a:t>
            </a:r>
          </a:p>
        </p:txBody>
      </p:sp>
    </p:spTree>
    <p:extLst>
      <p:ext uri="{BB962C8B-B14F-4D97-AF65-F5344CB8AC3E}">
        <p14:creationId xmlns:p14="http://schemas.microsoft.com/office/powerpoint/2010/main" val="1010584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Compilation example</a:t>
            </a:r>
          </a:p>
        </p:txBody>
      </p:sp>
      <p:pic>
        <p:nvPicPr>
          <p:cNvPr id="4" name="Picture 3">
            <a:extLst>
              <a:ext uri="{FF2B5EF4-FFF2-40B4-BE49-F238E27FC236}">
                <a16:creationId xmlns:a16="http://schemas.microsoft.com/office/drawing/2014/main" id="{FB38795A-304E-4C80-906B-1C0793DC28CA}"/>
              </a:ext>
            </a:extLst>
          </p:cNvPr>
          <p:cNvPicPr>
            <a:picLocks noChangeAspect="1"/>
          </p:cNvPicPr>
          <p:nvPr/>
        </p:nvPicPr>
        <p:blipFill rotWithShape="1">
          <a:blip r:embed="rId2"/>
          <a:srcRect t="5006"/>
          <a:stretch/>
        </p:blipFill>
        <p:spPr>
          <a:xfrm>
            <a:off x="457200" y="1447800"/>
            <a:ext cx="8229600" cy="4337924"/>
          </a:xfrm>
          <a:prstGeom prst="rect">
            <a:avLst/>
          </a:prstGeom>
        </p:spPr>
      </p:pic>
    </p:spTree>
    <p:extLst>
      <p:ext uri="{BB962C8B-B14F-4D97-AF65-F5344CB8AC3E}">
        <p14:creationId xmlns:p14="http://schemas.microsoft.com/office/powerpoint/2010/main" val="1468027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err="1">
                <a:solidFill>
                  <a:srgbClr val="EBEB15"/>
                </a:solidFill>
                <a:effectLst>
                  <a:outerShdw blurRad="38100" dist="38100" dir="2700000" algn="tl">
                    <a:srgbClr val="000000">
                      <a:alpha val="43137"/>
                    </a:srgbClr>
                  </a:outerShdw>
                </a:effectLst>
              </a:rPr>
              <a:t>Objectdump</a:t>
            </a:r>
            <a:r>
              <a:rPr lang="en-US" dirty="0">
                <a:solidFill>
                  <a:srgbClr val="EBEB15"/>
                </a:solidFill>
                <a:effectLst>
                  <a:outerShdw blurRad="38100" dist="38100" dir="2700000" algn="tl">
                    <a:srgbClr val="000000">
                      <a:alpha val="43137"/>
                    </a:srgbClr>
                  </a:outerShdw>
                </a:effectLst>
              </a:rPr>
              <a:t> example</a:t>
            </a:r>
          </a:p>
        </p:txBody>
      </p:sp>
      <p:pic>
        <p:nvPicPr>
          <p:cNvPr id="3" name="Picture 2">
            <a:extLst>
              <a:ext uri="{FF2B5EF4-FFF2-40B4-BE49-F238E27FC236}">
                <a16:creationId xmlns:a16="http://schemas.microsoft.com/office/drawing/2014/main" id="{1FB85406-711C-486F-9CED-5E82EA2F5565}"/>
              </a:ext>
            </a:extLst>
          </p:cNvPr>
          <p:cNvPicPr>
            <a:picLocks noChangeAspect="1"/>
          </p:cNvPicPr>
          <p:nvPr/>
        </p:nvPicPr>
        <p:blipFill>
          <a:blip r:embed="rId3"/>
          <a:stretch>
            <a:fillRect/>
          </a:stretch>
        </p:blipFill>
        <p:spPr>
          <a:xfrm>
            <a:off x="1066800" y="1265563"/>
            <a:ext cx="7010400" cy="4786411"/>
          </a:xfrm>
          <a:prstGeom prst="rect">
            <a:avLst/>
          </a:prstGeom>
        </p:spPr>
      </p:pic>
    </p:spTree>
    <p:extLst>
      <p:ext uri="{BB962C8B-B14F-4D97-AF65-F5344CB8AC3E}">
        <p14:creationId xmlns:p14="http://schemas.microsoft.com/office/powerpoint/2010/main" val="51743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err="1">
                <a:solidFill>
                  <a:srgbClr val="EBEB15"/>
                </a:solidFill>
                <a:effectLst>
                  <a:outerShdw blurRad="38100" dist="38100" dir="2700000" algn="tl">
                    <a:srgbClr val="000000">
                      <a:alpha val="43137"/>
                    </a:srgbClr>
                  </a:outerShdw>
                </a:effectLst>
              </a:rPr>
              <a:t>Gdb</a:t>
            </a:r>
            <a:r>
              <a:rPr lang="en-US" dirty="0">
                <a:solidFill>
                  <a:srgbClr val="EBEB15"/>
                </a:solidFill>
                <a:effectLst>
                  <a:outerShdw blurRad="38100" dist="38100" dir="2700000" algn="tl">
                    <a:srgbClr val="000000">
                      <a:alpha val="43137"/>
                    </a:srgbClr>
                  </a:outerShdw>
                </a:effectLst>
              </a:rPr>
              <a:t> example</a:t>
            </a:r>
          </a:p>
        </p:txBody>
      </p:sp>
      <p:pic>
        <p:nvPicPr>
          <p:cNvPr id="4" name="Picture 3">
            <a:extLst>
              <a:ext uri="{FF2B5EF4-FFF2-40B4-BE49-F238E27FC236}">
                <a16:creationId xmlns:a16="http://schemas.microsoft.com/office/drawing/2014/main" id="{627EE510-8476-4709-9A55-130C982892C8}"/>
              </a:ext>
            </a:extLst>
          </p:cNvPr>
          <p:cNvPicPr>
            <a:picLocks noChangeAspect="1"/>
          </p:cNvPicPr>
          <p:nvPr/>
        </p:nvPicPr>
        <p:blipFill>
          <a:blip r:embed="rId3"/>
          <a:stretch>
            <a:fillRect/>
          </a:stretch>
        </p:blipFill>
        <p:spPr>
          <a:xfrm>
            <a:off x="1447800" y="1322200"/>
            <a:ext cx="6853132" cy="4621400"/>
          </a:xfrm>
          <a:prstGeom prst="rect">
            <a:avLst/>
          </a:prstGeom>
        </p:spPr>
      </p:pic>
    </p:spTree>
    <p:extLst>
      <p:ext uri="{BB962C8B-B14F-4D97-AF65-F5344CB8AC3E}">
        <p14:creationId xmlns:p14="http://schemas.microsoft.com/office/powerpoint/2010/main" val="373066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registers</a:t>
            </a:r>
          </a:p>
        </p:txBody>
      </p:sp>
      <p:pic>
        <p:nvPicPr>
          <p:cNvPr id="5" name="Picture 4" descr="A screenshot of a cell phone&#10;&#10;Description automatically generated">
            <a:extLst>
              <a:ext uri="{FF2B5EF4-FFF2-40B4-BE49-F238E27FC236}">
                <a16:creationId xmlns:a16="http://schemas.microsoft.com/office/drawing/2014/main" id="{D2C28C17-3189-47D1-A1B7-39590C23F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371600"/>
            <a:ext cx="6858000" cy="4714875"/>
          </a:xfrm>
          <a:prstGeom prst="rect">
            <a:avLst/>
          </a:prstGeom>
        </p:spPr>
      </p:pic>
    </p:spTree>
    <p:extLst>
      <p:ext uri="{BB962C8B-B14F-4D97-AF65-F5344CB8AC3E}">
        <p14:creationId xmlns:p14="http://schemas.microsoft.com/office/powerpoint/2010/main" val="3540844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3101852"/>
            <a:ext cx="8077200" cy="498598"/>
          </a:xfrm>
        </p:spPr>
        <p:txBody>
          <a:bodyPr/>
          <a:lstStyle/>
          <a:p>
            <a:r>
              <a:rPr lang="en-US" dirty="0"/>
              <a:t>Questions before we start?</a:t>
            </a:r>
            <a:endParaRPr lang="en-US" dirty="0">
              <a:solidFill>
                <a:srgbClr val="EBEB15"/>
              </a:solidFill>
            </a:endParaRPr>
          </a:p>
        </p:txBody>
      </p:sp>
    </p:spTree>
    <p:extLst>
      <p:ext uri="{BB962C8B-B14F-4D97-AF65-F5344CB8AC3E}">
        <p14:creationId xmlns:p14="http://schemas.microsoft.com/office/powerpoint/2010/main" val="1436145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registers</a:t>
            </a:r>
          </a:p>
        </p:txBody>
      </p:sp>
      <p:pic>
        <p:nvPicPr>
          <p:cNvPr id="4" name="Picture 3" descr="A screenshot of a cell phone&#10;&#10;Description automatically generated">
            <a:extLst>
              <a:ext uri="{FF2B5EF4-FFF2-40B4-BE49-F238E27FC236}">
                <a16:creationId xmlns:a16="http://schemas.microsoft.com/office/drawing/2014/main" id="{77F4AC81-D8B8-4475-A94A-616139FEF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82" y="1382852"/>
            <a:ext cx="7094835" cy="4092295"/>
          </a:xfrm>
          <a:prstGeom prst="rect">
            <a:avLst/>
          </a:prstGeom>
        </p:spPr>
      </p:pic>
      <p:sp>
        <p:nvSpPr>
          <p:cNvPr id="6" name="TextBox 5">
            <a:extLst>
              <a:ext uri="{FF2B5EF4-FFF2-40B4-BE49-F238E27FC236}">
                <a16:creationId xmlns:a16="http://schemas.microsoft.com/office/drawing/2014/main" id="{DB79D6BC-4638-403F-947B-05766BD8A9C3}"/>
              </a:ext>
            </a:extLst>
          </p:cNvPr>
          <p:cNvSpPr txBox="1"/>
          <p:nvPr/>
        </p:nvSpPr>
        <p:spPr>
          <a:xfrm>
            <a:off x="1600200" y="5867400"/>
            <a:ext cx="5436168" cy="300082"/>
          </a:xfrm>
          <a:prstGeom prst="rect">
            <a:avLst/>
          </a:prstGeom>
          <a:noFill/>
        </p:spPr>
        <p:txBody>
          <a:bodyPr wrap="none" rtlCol="0">
            <a:spAutoFit/>
          </a:bodyPr>
          <a:lstStyle/>
          <a:p>
            <a:r>
              <a:rPr lang="en-US" dirty="0">
                <a:solidFill>
                  <a:schemeClr val="bg1"/>
                </a:solidFill>
              </a:rPr>
              <a:t>%rip – instruction pointer, contains address for next ins for processor</a:t>
            </a:r>
          </a:p>
        </p:txBody>
      </p:sp>
    </p:spTree>
    <p:extLst>
      <p:ext uri="{BB962C8B-B14F-4D97-AF65-F5344CB8AC3E}">
        <p14:creationId xmlns:p14="http://schemas.microsoft.com/office/powerpoint/2010/main" val="3550906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 commands</a:t>
            </a:r>
          </a:p>
        </p:txBody>
      </p:sp>
      <p:pic>
        <p:nvPicPr>
          <p:cNvPr id="4" name="Picture 3" descr="A screenshot of a social media post&#10;&#10;Description automatically generated">
            <a:extLst>
              <a:ext uri="{FF2B5EF4-FFF2-40B4-BE49-F238E27FC236}">
                <a16:creationId xmlns:a16="http://schemas.microsoft.com/office/drawing/2014/main" id="{4005746D-B0CC-4F48-868C-F652E81302AE}"/>
              </a:ext>
            </a:extLst>
          </p:cNvPr>
          <p:cNvPicPr>
            <a:picLocks noChangeAspect="1"/>
          </p:cNvPicPr>
          <p:nvPr/>
        </p:nvPicPr>
        <p:blipFill rotWithShape="1">
          <a:blip r:embed="rId3">
            <a:extLst>
              <a:ext uri="{28A0092B-C50C-407E-A947-70E740481C1C}">
                <a14:useLocalDpi xmlns:a14="http://schemas.microsoft.com/office/drawing/2010/main" val="0"/>
              </a:ext>
            </a:extLst>
          </a:blip>
          <a:srcRect t="6666" r="2500" b="6666"/>
          <a:stretch/>
        </p:blipFill>
        <p:spPr>
          <a:xfrm>
            <a:off x="114300" y="1371600"/>
            <a:ext cx="8915400" cy="4191001"/>
          </a:xfrm>
          <a:prstGeom prst="rect">
            <a:avLst/>
          </a:prstGeom>
        </p:spPr>
      </p:pic>
    </p:spTree>
    <p:extLst>
      <p:ext uri="{BB962C8B-B14F-4D97-AF65-F5344CB8AC3E}">
        <p14:creationId xmlns:p14="http://schemas.microsoft.com/office/powerpoint/2010/main" val="3608771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command suffixes</a:t>
            </a:r>
          </a:p>
        </p:txBody>
      </p:sp>
      <p:pic>
        <p:nvPicPr>
          <p:cNvPr id="4" name="Picture 3" descr="A close up of a person&#10;&#10;Description automatically generated">
            <a:extLst>
              <a:ext uri="{FF2B5EF4-FFF2-40B4-BE49-F238E27FC236}">
                <a16:creationId xmlns:a16="http://schemas.microsoft.com/office/drawing/2014/main" id="{BBC16D98-AC1C-4089-9E8E-FB6ECD367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08" y="1676400"/>
            <a:ext cx="8083973" cy="3962400"/>
          </a:xfrm>
          <a:prstGeom prst="rect">
            <a:avLst/>
          </a:prstGeom>
        </p:spPr>
      </p:pic>
    </p:spTree>
    <p:extLst>
      <p:ext uri="{BB962C8B-B14F-4D97-AF65-F5344CB8AC3E}">
        <p14:creationId xmlns:p14="http://schemas.microsoft.com/office/powerpoint/2010/main" val="397824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operand types</a:t>
            </a:r>
          </a:p>
        </p:txBody>
      </p:sp>
      <p:pic>
        <p:nvPicPr>
          <p:cNvPr id="4" name="Picture 3" descr="A picture containing table, bird&#10;&#10;Description automatically generated">
            <a:extLst>
              <a:ext uri="{FF2B5EF4-FFF2-40B4-BE49-F238E27FC236}">
                <a16:creationId xmlns:a16="http://schemas.microsoft.com/office/drawing/2014/main" id="{1BF5E76D-5F6E-494E-AA0E-220CC85AE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2600"/>
            <a:ext cx="8514931" cy="2251760"/>
          </a:xfrm>
          <a:prstGeom prst="rect">
            <a:avLst/>
          </a:prstGeom>
        </p:spPr>
      </p:pic>
      <p:sp>
        <p:nvSpPr>
          <p:cNvPr id="6" name="TextBox 5">
            <a:extLst>
              <a:ext uri="{FF2B5EF4-FFF2-40B4-BE49-F238E27FC236}">
                <a16:creationId xmlns:a16="http://schemas.microsoft.com/office/drawing/2014/main" id="{C401292B-18BB-44D7-812D-925A8106C587}"/>
              </a:ext>
            </a:extLst>
          </p:cNvPr>
          <p:cNvSpPr txBox="1"/>
          <p:nvPr/>
        </p:nvSpPr>
        <p:spPr>
          <a:xfrm>
            <a:off x="914400" y="4617290"/>
            <a:ext cx="7048724" cy="400110"/>
          </a:xfrm>
          <a:prstGeom prst="rect">
            <a:avLst/>
          </a:prstGeom>
          <a:noFill/>
        </p:spPr>
        <p:txBody>
          <a:bodyPr wrap="none" rtlCol="0">
            <a:spAutoFit/>
          </a:bodyPr>
          <a:lstStyle/>
          <a:p>
            <a:r>
              <a:rPr lang="en-US" sz="2000" dirty="0">
                <a:solidFill>
                  <a:schemeClr val="bg1"/>
                </a:solidFill>
              </a:rPr>
              <a:t>Note you cannot use two memory operands in one operation</a:t>
            </a:r>
          </a:p>
        </p:txBody>
      </p:sp>
    </p:spTree>
    <p:extLst>
      <p:ext uri="{BB962C8B-B14F-4D97-AF65-F5344CB8AC3E}">
        <p14:creationId xmlns:p14="http://schemas.microsoft.com/office/powerpoint/2010/main" val="4013554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658354"/>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addressing modes</a:t>
            </a:r>
          </a:p>
        </p:txBody>
      </p:sp>
      <p:pic>
        <p:nvPicPr>
          <p:cNvPr id="4" name="Picture 3" descr="A screenshot of a cell phone&#10;&#10;Description automatically generated">
            <a:extLst>
              <a:ext uri="{FF2B5EF4-FFF2-40B4-BE49-F238E27FC236}">
                <a16:creationId xmlns:a16="http://schemas.microsoft.com/office/drawing/2014/main" id="{2B52D22E-6EAB-4219-8519-8F5F33F7F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05000"/>
            <a:ext cx="8557861" cy="3048000"/>
          </a:xfrm>
          <a:prstGeom prst="rect">
            <a:avLst/>
          </a:prstGeom>
        </p:spPr>
      </p:pic>
      <p:sp>
        <p:nvSpPr>
          <p:cNvPr id="5" name="Rectangle 4">
            <a:extLst>
              <a:ext uri="{FF2B5EF4-FFF2-40B4-BE49-F238E27FC236}">
                <a16:creationId xmlns:a16="http://schemas.microsoft.com/office/drawing/2014/main" id="{EE67F2A0-7465-404A-BDFB-5C4338D56863}"/>
              </a:ext>
            </a:extLst>
          </p:cNvPr>
          <p:cNvSpPr/>
          <p:nvPr/>
        </p:nvSpPr>
        <p:spPr>
          <a:xfrm>
            <a:off x="1066800" y="5516382"/>
            <a:ext cx="6429965" cy="646331"/>
          </a:xfrm>
          <a:prstGeom prst="rect">
            <a:avLst/>
          </a:prstGeom>
        </p:spPr>
        <p:txBody>
          <a:bodyPr wrap="none">
            <a:spAutoFit/>
          </a:bodyPr>
          <a:lstStyle/>
          <a:p>
            <a:r>
              <a:rPr lang="en-US" sz="1800" dirty="0">
                <a:solidFill>
                  <a:schemeClr val="bg1"/>
                </a:solidFill>
              </a:rPr>
              <a:t>Note you cannot use two memory accessing in one operation</a:t>
            </a:r>
          </a:p>
          <a:p>
            <a:pPr marL="285750" indent="-285750">
              <a:buFont typeface="Arial" panose="020B0604020202020204" pitchFamily="34" charset="0"/>
              <a:buChar char="•"/>
            </a:pPr>
            <a:r>
              <a:rPr lang="en-US" sz="1800" dirty="0">
                <a:solidFill>
                  <a:schemeClr val="bg1"/>
                </a:solidFill>
              </a:rPr>
              <a:t>	Why?</a:t>
            </a:r>
            <a:endParaRPr lang="en-US" sz="1600" dirty="0"/>
          </a:p>
        </p:txBody>
      </p:sp>
    </p:spTree>
    <p:extLst>
      <p:ext uri="{BB962C8B-B14F-4D97-AF65-F5344CB8AC3E}">
        <p14:creationId xmlns:p14="http://schemas.microsoft.com/office/powerpoint/2010/main" val="372085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304800" y="2209800"/>
            <a:ext cx="8763000" cy="1816346"/>
          </a:xfrm>
        </p:spPr>
        <p:txBody>
          <a:bodyPr/>
          <a:lstStyle/>
          <a:p>
            <a:r>
              <a:rPr lang="en-US" dirty="0"/>
              <a:t>Questions before we start worksheet?</a:t>
            </a:r>
            <a:endParaRPr lang="en-US" dirty="0">
              <a:solidFill>
                <a:srgbClr val="EBEB15"/>
              </a:solidFill>
            </a:endParaRPr>
          </a:p>
        </p:txBody>
      </p:sp>
    </p:spTree>
    <p:extLst>
      <p:ext uri="{BB962C8B-B14F-4D97-AF65-F5344CB8AC3E}">
        <p14:creationId xmlns:p14="http://schemas.microsoft.com/office/powerpoint/2010/main" val="3541113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Resources used</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4910062"/>
          </a:xfrm>
        </p:spPr>
        <p:txBody>
          <a:bodyPr/>
          <a:lstStyle/>
          <a:p>
            <a:pPr marL="285750" indent="-285750" algn="l">
              <a:buFont typeface="Arial" panose="020B0604020202020204" pitchFamily="34" charset="0"/>
              <a:buChar char="•"/>
            </a:pPr>
            <a:r>
              <a:rPr lang="en-US" sz="2800" dirty="0">
                <a:solidFill>
                  <a:schemeClr val="bg1"/>
                </a:solidFill>
                <a:hlinkClick r:id="rId2">
                  <a:extLst>
                    <a:ext uri="{A12FA001-AC4F-418D-AE19-62706E023703}">
                      <ahyp:hlinkClr xmlns:ahyp="http://schemas.microsoft.com/office/drawing/2018/hyperlinkcolor" val="tx"/>
                    </a:ext>
                  </a:extLst>
                </a:hlinkClick>
              </a:rPr>
              <a:t>https://cs.brown.edu/courses/cs033/docs/guides/x64_cheatsheet.pdf</a:t>
            </a:r>
            <a:endParaRPr lang="en-US" sz="2800" dirty="0">
              <a:solidFill>
                <a:schemeClr val="bg1"/>
              </a:solidFill>
            </a:endParaRPr>
          </a:p>
          <a:p>
            <a:pPr marL="285750" indent="-285750" algn="l">
              <a:buFont typeface="Arial" panose="020B0604020202020204" pitchFamily="34" charset="0"/>
              <a:buChar char="•"/>
            </a:pPr>
            <a:r>
              <a:rPr lang="en-US" sz="2400" dirty="0">
                <a:solidFill>
                  <a:schemeClr val="bg1"/>
                </a:solidFill>
                <a:hlinkClick r:id="rId3">
                  <a:extLst>
                    <a:ext uri="{A12FA001-AC4F-418D-AE19-62706E023703}">
                      <ahyp:hlinkClr xmlns:ahyp="http://schemas.microsoft.com/office/drawing/2018/hyperlinkcolor" val="tx"/>
                    </a:ext>
                  </a:extLst>
                </a:hlinkClick>
              </a:rPr>
              <a:t>https://cs.stackexchange.com/questions/76871/how-are-variables-stored-in-and-retrieved-from-the-program-stack</a:t>
            </a: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hlinkClick r:id="rId4">
                  <a:extLst>
                    <a:ext uri="{A12FA001-AC4F-418D-AE19-62706E023703}">
                      <ahyp:hlinkClr xmlns:ahyp="http://schemas.microsoft.com/office/drawing/2018/hyperlinkcolor" val="tx"/>
                    </a:ext>
                  </a:extLst>
                </a:hlinkClick>
              </a:rPr>
              <a:t>https://www.geeksforgeeks.org/memory-layout-of-c-program/</a:t>
            </a: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hlinkClick r:id="rId5">
                  <a:extLst>
                    <a:ext uri="{A12FA001-AC4F-418D-AE19-62706E023703}">
                      <ahyp:hlinkClr xmlns:ahyp="http://schemas.microsoft.com/office/drawing/2018/hyperlinkcolor" val="tx"/>
                    </a:ext>
                  </a:extLst>
                </a:hlinkClick>
              </a:rPr>
              <a:t>https://vim.rtorr.com/</a:t>
            </a: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hlinkClick r:id="rId6">
                  <a:extLst>
                    <a:ext uri="{A12FA001-AC4F-418D-AE19-62706E023703}">
                      <ahyp:hlinkClr xmlns:ahyp="http://schemas.microsoft.com/office/drawing/2018/hyperlinkcolor" val="tx"/>
                    </a:ext>
                  </a:extLst>
                </a:hlinkClick>
              </a:rPr>
              <a:t>https://www.tenouk.com/ModuleW.html</a:t>
            </a:r>
            <a:endParaRPr lang="en-US" sz="2400" dirty="0">
              <a:solidFill>
                <a:schemeClr val="bg1"/>
              </a:solidFill>
            </a:endParaRPr>
          </a:p>
          <a:p>
            <a:pPr marL="285750" indent="-285750" algn="l">
              <a:buFont typeface="Arial" panose="020B0604020202020204" pitchFamily="34" charset="0"/>
              <a:buChar char="•"/>
            </a:pPr>
            <a:r>
              <a:rPr lang="en-US" sz="2400" dirty="0">
                <a:solidFill>
                  <a:schemeClr val="bg1"/>
                </a:solidFill>
              </a:rPr>
              <a:t>Professor </a:t>
            </a:r>
            <a:r>
              <a:rPr lang="en-US" sz="2400" dirty="0" err="1">
                <a:solidFill>
                  <a:schemeClr val="bg1"/>
                </a:solidFill>
              </a:rPr>
              <a:t>Reinman’s</a:t>
            </a:r>
            <a:r>
              <a:rPr lang="en-US" sz="2400" dirty="0">
                <a:solidFill>
                  <a:schemeClr val="bg1"/>
                </a:solidFill>
              </a:rPr>
              <a:t> slides (CCLE)</a:t>
            </a:r>
          </a:p>
          <a:p>
            <a:pPr marL="285750" indent="-285750" algn="l">
              <a:buFont typeface="Arial" panose="020B0604020202020204" pitchFamily="34" charset="0"/>
              <a:buChar char="•"/>
            </a:pPr>
            <a:endParaRPr lang="en-US" sz="2400" dirty="0">
              <a:solidFill>
                <a:schemeClr val="bg1"/>
              </a:solidFill>
            </a:endParaRPr>
          </a:p>
          <a:p>
            <a:pPr marL="285750" indent="-285750" algn="l">
              <a:buFont typeface="Arial" panose="020B0604020202020204" pitchFamily="34" charset="0"/>
              <a:buChar char="•"/>
            </a:pPr>
            <a:r>
              <a:rPr lang="en-US" sz="2400" b="1" dirty="0">
                <a:solidFill>
                  <a:srgbClr val="EBEB15"/>
                </a:solidFill>
              </a:rPr>
              <a:t>Credit for slides: </a:t>
            </a:r>
            <a:r>
              <a:rPr lang="en-US" sz="2400" b="1" dirty="0" err="1">
                <a:solidFill>
                  <a:srgbClr val="EBEB15"/>
                </a:solidFill>
              </a:rPr>
              <a:t>Attiano</a:t>
            </a:r>
            <a:r>
              <a:rPr lang="en-US" sz="2400" b="1" dirty="0">
                <a:solidFill>
                  <a:srgbClr val="EBEB15"/>
                </a:solidFill>
              </a:rPr>
              <a:t> Purpura-</a:t>
            </a:r>
            <a:r>
              <a:rPr lang="en-US" sz="2400" b="1" dirty="0" err="1">
                <a:solidFill>
                  <a:srgbClr val="EBEB15"/>
                </a:solidFill>
              </a:rPr>
              <a:t>Potoniere</a:t>
            </a:r>
            <a:endParaRPr lang="en-US" sz="2400" b="1" dirty="0">
              <a:solidFill>
                <a:srgbClr val="EBEB15"/>
              </a:solidFill>
            </a:endParaRPr>
          </a:p>
        </p:txBody>
      </p:sp>
    </p:spTree>
    <p:extLst>
      <p:ext uri="{BB962C8B-B14F-4D97-AF65-F5344CB8AC3E}">
        <p14:creationId xmlns:p14="http://schemas.microsoft.com/office/powerpoint/2010/main" val="3779375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Logistics</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3157788"/>
          </a:xfrm>
        </p:spPr>
        <p:txBody>
          <a:bodyPr/>
          <a:lstStyle/>
          <a:p>
            <a:pPr marL="285750" indent="-285750" algn="l">
              <a:buFont typeface="Arial" panose="020B0604020202020204" pitchFamily="34" charset="0"/>
              <a:buChar char="•"/>
            </a:pPr>
            <a:r>
              <a:rPr lang="en-US" sz="2800" dirty="0">
                <a:solidFill>
                  <a:schemeClr val="bg1"/>
                </a:solidFill>
              </a:rPr>
              <a:t>Homework #1 due tonight</a:t>
            </a:r>
          </a:p>
          <a:p>
            <a:pPr marL="285750"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Lab 1 due next week Friday 4/17</a:t>
            </a:r>
          </a:p>
          <a:p>
            <a:pPr marL="285750"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TA site made for uploading disc recordings</a:t>
            </a:r>
          </a:p>
          <a:p>
            <a:pPr marL="742950" lvl="1" indent="-285750" algn="l">
              <a:buFont typeface="Arial" panose="020B0604020202020204" pitchFamily="34" charset="0"/>
              <a:buChar char="•"/>
            </a:pPr>
            <a:r>
              <a:rPr lang="en-US" sz="2400" dirty="0">
                <a:solidFill>
                  <a:schemeClr val="bg1"/>
                </a:solidFill>
              </a:rPr>
              <a:t>Also can upload anonymous feedback to improve disc</a:t>
            </a:r>
          </a:p>
        </p:txBody>
      </p:sp>
    </p:spTree>
    <p:extLst>
      <p:ext uri="{BB962C8B-B14F-4D97-AF65-F5344CB8AC3E}">
        <p14:creationId xmlns:p14="http://schemas.microsoft.com/office/powerpoint/2010/main" val="257694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Agenda</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3422475"/>
          </a:xfrm>
        </p:spPr>
        <p:txBody>
          <a:bodyPr/>
          <a:lstStyle/>
          <a:p>
            <a:pPr algn="l"/>
            <a:r>
              <a:rPr lang="en-US" sz="2800" dirty="0">
                <a:solidFill>
                  <a:schemeClr val="bg1"/>
                </a:solidFill>
              </a:rPr>
              <a:t>10am-11am PST:</a:t>
            </a:r>
          </a:p>
          <a:p>
            <a:pPr marL="285750" indent="-285750" algn="l">
              <a:buFont typeface="Arial" panose="020B0604020202020204" pitchFamily="34" charset="0"/>
              <a:buChar char="•"/>
            </a:pPr>
            <a:r>
              <a:rPr lang="en-US" sz="2800" dirty="0">
                <a:solidFill>
                  <a:srgbClr val="EBEB15"/>
                </a:solidFill>
              </a:rPr>
              <a:t>x86-64 basics</a:t>
            </a:r>
          </a:p>
          <a:p>
            <a:pPr marL="285750" indent="-285750" algn="l">
              <a:buFont typeface="Arial" panose="020B0604020202020204" pitchFamily="34" charset="0"/>
              <a:buChar char="•"/>
            </a:pPr>
            <a:r>
              <a:rPr lang="en-US" sz="2800" dirty="0">
                <a:solidFill>
                  <a:srgbClr val="EBEB15"/>
                </a:solidFill>
              </a:rPr>
              <a:t>Linux/Vim basics</a:t>
            </a:r>
          </a:p>
          <a:p>
            <a:pPr marL="285750" indent="-285750" algn="l">
              <a:buFont typeface="Arial" panose="020B0604020202020204" pitchFamily="34" charset="0"/>
              <a:buChar char="•"/>
            </a:pPr>
            <a:r>
              <a:rPr lang="en-US" sz="2800" dirty="0">
                <a:solidFill>
                  <a:srgbClr val="EBEB15"/>
                </a:solidFill>
              </a:rPr>
              <a:t>Compilation/assembly code example</a:t>
            </a:r>
          </a:p>
          <a:p>
            <a:pPr algn="l"/>
            <a:endParaRPr lang="en-US" sz="2800" dirty="0">
              <a:solidFill>
                <a:schemeClr val="bg1"/>
              </a:solidFill>
            </a:endParaRPr>
          </a:p>
          <a:p>
            <a:pPr algn="l"/>
            <a:r>
              <a:rPr lang="en-US" sz="2800" dirty="0">
                <a:solidFill>
                  <a:schemeClr val="bg1"/>
                </a:solidFill>
              </a:rPr>
              <a:t>11am-11:50am PST:</a:t>
            </a:r>
          </a:p>
          <a:p>
            <a:pPr marL="285750" indent="-285750" algn="l">
              <a:buFont typeface="Arial" panose="020B0604020202020204" pitchFamily="34" charset="0"/>
              <a:buChar char="•"/>
            </a:pPr>
            <a:r>
              <a:rPr lang="en-US" sz="2800" dirty="0">
                <a:solidFill>
                  <a:srgbClr val="EBEB15"/>
                </a:solidFill>
              </a:rPr>
              <a:t>LA worksheet</a:t>
            </a:r>
            <a:endParaRPr lang="en-US" sz="2400" dirty="0">
              <a:solidFill>
                <a:srgbClr val="EBEB15"/>
              </a:solidFill>
            </a:endParaRPr>
          </a:p>
        </p:txBody>
      </p:sp>
    </p:spTree>
    <p:extLst>
      <p:ext uri="{BB962C8B-B14F-4D97-AF65-F5344CB8AC3E}">
        <p14:creationId xmlns:p14="http://schemas.microsoft.com/office/powerpoint/2010/main" val="87951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CISC/RISC</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5709255"/>
          </a:xfrm>
        </p:spPr>
        <p:txBody>
          <a:bodyPr/>
          <a:lstStyle/>
          <a:p>
            <a:pPr marL="342900" indent="-342900" algn="l">
              <a:buFont typeface="Arial" panose="020B0604020202020204" pitchFamily="34" charset="0"/>
              <a:buChar char="•"/>
            </a:pPr>
            <a:r>
              <a:rPr lang="en-US" sz="2800" dirty="0">
                <a:solidFill>
                  <a:schemeClr val="bg1"/>
                </a:solidFill>
              </a:rPr>
              <a:t>X86-64 is a CISC is a </a:t>
            </a:r>
            <a:r>
              <a:rPr lang="en-US" sz="2800" i="1" dirty="0">
                <a:solidFill>
                  <a:schemeClr val="bg1"/>
                </a:solidFill>
              </a:rPr>
              <a:t>“Complex Instruction Set Computer”</a:t>
            </a:r>
          </a:p>
          <a:p>
            <a:pPr marL="800100" lvl="1" indent="-342900" algn="l">
              <a:buFont typeface="Arial" panose="020B0604020202020204" pitchFamily="34" charset="0"/>
              <a:buChar char="•"/>
            </a:pPr>
            <a:r>
              <a:rPr lang="en-US" sz="1800" i="1" dirty="0">
                <a:solidFill>
                  <a:schemeClr val="bg1"/>
                </a:solidFill>
              </a:rPr>
              <a:t>Started because instructions were more compact – instruction memory took up less space, a concern back when we had small memory capacity </a:t>
            </a:r>
          </a:p>
          <a:p>
            <a:pPr marL="800100" lvl="1" indent="-342900" algn="l">
              <a:buFont typeface="Arial" panose="020B0604020202020204" pitchFamily="34" charset="0"/>
              <a:buChar char="•"/>
            </a:pPr>
            <a:r>
              <a:rPr lang="en-US" sz="1800" i="1" dirty="0">
                <a:solidFill>
                  <a:schemeClr val="bg1"/>
                </a:solidFill>
              </a:rPr>
              <a:t>Many complex instructions possible</a:t>
            </a:r>
          </a:p>
          <a:p>
            <a:pPr marL="1257300" lvl="2" indent="-342900" algn="l">
              <a:buFont typeface="Arial" panose="020B0604020202020204" pitchFamily="34" charset="0"/>
              <a:buChar char="•"/>
            </a:pPr>
            <a:r>
              <a:rPr lang="en-US" sz="1800" i="1" dirty="0">
                <a:solidFill>
                  <a:schemeClr val="bg1"/>
                </a:solidFill>
              </a:rPr>
              <a:t>Vector operations (SIMD)</a:t>
            </a:r>
          </a:p>
          <a:p>
            <a:pPr marL="1257300" lvl="2" indent="-342900" algn="l">
              <a:buFont typeface="Arial" panose="020B0604020202020204" pitchFamily="34" charset="0"/>
              <a:buChar char="•"/>
            </a:pPr>
            <a:r>
              <a:rPr lang="en-US" sz="1800" i="1" dirty="0">
                <a:solidFill>
                  <a:schemeClr val="bg1"/>
                </a:solidFill>
              </a:rPr>
              <a:t>Single byte instructions (push/pop)</a:t>
            </a:r>
          </a:p>
          <a:p>
            <a:pPr marL="1257300" lvl="2" indent="-342900" algn="l">
              <a:buFont typeface="Arial" panose="020B0604020202020204" pitchFamily="34" charset="0"/>
              <a:buChar char="•"/>
            </a:pPr>
            <a:r>
              <a:rPr lang="en-US" sz="1800" i="1" dirty="0">
                <a:solidFill>
                  <a:schemeClr val="bg1"/>
                </a:solidFill>
              </a:rPr>
              <a:t>many, many more</a:t>
            </a:r>
          </a:p>
          <a:p>
            <a:pPr marL="342900" indent="-342900" algn="l">
              <a:buFont typeface="Arial" panose="020B0604020202020204" pitchFamily="34" charset="0"/>
              <a:buChar char="•"/>
            </a:pPr>
            <a:r>
              <a:rPr lang="en-US" sz="2800" dirty="0">
                <a:solidFill>
                  <a:schemeClr val="bg1"/>
                </a:solidFill>
              </a:rPr>
              <a:t>RISC is “</a:t>
            </a:r>
            <a:r>
              <a:rPr lang="en-US" sz="2800" i="1" dirty="0">
                <a:solidFill>
                  <a:schemeClr val="bg1"/>
                </a:solidFill>
              </a:rPr>
              <a:t>Reduced Instruction Set Computer”</a:t>
            </a:r>
          </a:p>
          <a:p>
            <a:pPr marL="800100" lvl="1" indent="-342900" algn="l">
              <a:buFont typeface="Arial" panose="020B0604020202020204" pitchFamily="34" charset="0"/>
              <a:buChar char="•"/>
            </a:pPr>
            <a:r>
              <a:rPr lang="en-US" sz="1800" i="1" dirty="0">
                <a:solidFill>
                  <a:schemeClr val="bg1"/>
                </a:solidFill>
              </a:rPr>
              <a:t>Small set of fundamental instructions that get repeated </a:t>
            </a:r>
          </a:p>
          <a:p>
            <a:pPr marL="800100" lvl="1" indent="-342900" algn="l">
              <a:buFont typeface="Arial" panose="020B0604020202020204" pitchFamily="34" charset="0"/>
              <a:buChar char="•"/>
            </a:pPr>
            <a:r>
              <a:rPr lang="en-US" sz="1800" i="1" dirty="0">
                <a:solidFill>
                  <a:schemeClr val="bg1"/>
                </a:solidFill>
              </a:rPr>
              <a:t>Example architecture is MIPS</a:t>
            </a:r>
          </a:p>
          <a:p>
            <a:pPr marL="1257300" lvl="2" indent="-342900" algn="l">
              <a:buFont typeface="Arial" panose="020B0604020202020204" pitchFamily="34" charset="0"/>
              <a:buChar char="•"/>
            </a:pPr>
            <a:r>
              <a:rPr lang="en-US" i="1" dirty="0">
                <a:solidFill>
                  <a:schemeClr val="bg1"/>
                </a:solidFill>
              </a:rPr>
              <a:t>(</a:t>
            </a:r>
            <a:r>
              <a:rPr lang="en-US" b="1" i="1" dirty="0">
                <a:solidFill>
                  <a:schemeClr val="bg1"/>
                </a:solidFill>
              </a:rPr>
              <a:t>Microprocessor without Interlocked Pipelined Stages</a:t>
            </a:r>
            <a:r>
              <a:rPr lang="en-US" i="1" dirty="0">
                <a:solidFill>
                  <a:schemeClr val="bg1"/>
                </a:solidFill>
              </a:rPr>
              <a:t>)</a:t>
            </a:r>
          </a:p>
          <a:p>
            <a:pPr marL="1714500" lvl="3" indent="-342900" algn="l">
              <a:buFont typeface="Arial" panose="020B0604020202020204" pitchFamily="34" charset="0"/>
              <a:buChar char="•"/>
            </a:pPr>
            <a:r>
              <a:rPr lang="en-US" sz="1800" dirty="0">
                <a:solidFill>
                  <a:schemeClr val="bg1"/>
                </a:solidFill>
              </a:rPr>
              <a:t>I – R – J type instructions</a:t>
            </a:r>
          </a:p>
          <a:p>
            <a:pPr marL="2171700" lvl="4" indent="-342900" algn="l">
              <a:buFont typeface="Arial" panose="020B0604020202020204" pitchFamily="34" charset="0"/>
              <a:buChar char="•"/>
            </a:pPr>
            <a:r>
              <a:rPr lang="en-US" sz="1800" dirty="0">
                <a:solidFill>
                  <a:schemeClr val="bg1"/>
                </a:solidFill>
              </a:rPr>
              <a:t>all instructions 32 bits</a:t>
            </a:r>
          </a:p>
          <a:p>
            <a:pPr marL="800100" lvl="1" indent="-342900" algn="l">
              <a:buFont typeface="Arial" panose="020B0604020202020204" pitchFamily="34" charset="0"/>
              <a:buChar char="•"/>
            </a:pPr>
            <a:endParaRPr lang="en-US" sz="18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380297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ISA</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676400"/>
            <a:ext cx="7620000" cy="5642570"/>
          </a:xfrm>
        </p:spPr>
        <p:txBody>
          <a:bodyPr/>
          <a:lstStyle/>
          <a:p>
            <a:pPr marL="342900" indent="-342900" algn="l">
              <a:buFont typeface="Arial" panose="020B0604020202020204" pitchFamily="34" charset="0"/>
              <a:buChar char="•"/>
            </a:pPr>
            <a:r>
              <a:rPr lang="en-US" sz="2800" dirty="0">
                <a:solidFill>
                  <a:schemeClr val="bg1"/>
                </a:solidFill>
              </a:rPr>
              <a:t>RISC and CISC are examples of an ISA</a:t>
            </a:r>
          </a:p>
          <a:p>
            <a:pPr marL="800100" lvl="1" indent="-342900" algn="l">
              <a:buFont typeface="Arial" panose="020B0604020202020204" pitchFamily="34" charset="0"/>
              <a:buChar char="•"/>
            </a:pPr>
            <a:r>
              <a:rPr lang="en-US" sz="1800" i="1" dirty="0">
                <a:solidFill>
                  <a:schemeClr val="bg1"/>
                </a:solidFill>
              </a:rPr>
              <a:t>Instruction System Architecture</a:t>
            </a:r>
          </a:p>
          <a:p>
            <a:pPr marL="1257300" lvl="2" indent="-342900" algn="l">
              <a:buFont typeface="Arial" panose="020B0604020202020204" pitchFamily="34" charset="0"/>
              <a:buChar char="•"/>
            </a:pPr>
            <a:endParaRPr lang="en-US" sz="1800" i="1" dirty="0">
              <a:solidFill>
                <a:schemeClr val="bg1"/>
              </a:solidFill>
            </a:endParaRPr>
          </a:p>
          <a:p>
            <a:pPr marL="1257300" lvl="2" indent="-342900" algn="l">
              <a:buFont typeface="Arial" panose="020B0604020202020204" pitchFamily="34" charset="0"/>
              <a:buChar char="•"/>
            </a:pPr>
            <a:r>
              <a:rPr lang="en-US" sz="1800" i="1" dirty="0">
                <a:solidFill>
                  <a:schemeClr val="bg1"/>
                </a:solidFill>
              </a:rPr>
              <a:t>Essentially the interface between the hardware and software</a:t>
            </a:r>
          </a:p>
          <a:p>
            <a:pPr marL="1257300" lvl="2" indent="-342900" algn="l">
              <a:buFont typeface="Arial" panose="020B0604020202020204" pitchFamily="34" charset="0"/>
              <a:buChar char="•"/>
            </a:pPr>
            <a:endParaRPr lang="en-US" sz="1800" i="1" dirty="0">
              <a:solidFill>
                <a:schemeClr val="bg1"/>
              </a:solidFill>
            </a:endParaRPr>
          </a:p>
          <a:p>
            <a:pPr marL="1257300" lvl="2" indent="-342900" algn="l">
              <a:buFont typeface="Arial" panose="020B0604020202020204" pitchFamily="34" charset="0"/>
              <a:buChar char="•"/>
            </a:pPr>
            <a:r>
              <a:rPr lang="en-US" sz="1800" i="1" dirty="0">
                <a:solidFill>
                  <a:schemeClr val="bg1"/>
                </a:solidFill>
              </a:rPr>
              <a:t>Defines the type of instructions we see in assembly </a:t>
            </a:r>
          </a:p>
          <a:p>
            <a:pPr marL="1257300" lvl="2" indent="-342900" algn="l">
              <a:buFont typeface="Arial" panose="020B0604020202020204" pitchFamily="34" charset="0"/>
              <a:buChar char="•"/>
            </a:pPr>
            <a:endParaRPr lang="en-US" sz="1800" i="1" dirty="0">
              <a:solidFill>
                <a:schemeClr val="bg1"/>
              </a:solidFill>
            </a:endParaRPr>
          </a:p>
          <a:p>
            <a:pPr marL="1257300" lvl="2" indent="-342900" algn="l">
              <a:buFont typeface="Arial" panose="020B0604020202020204" pitchFamily="34" charset="0"/>
              <a:buChar char="•"/>
            </a:pPr>
            <a:r>
              <a:rPr lang="en-US" sz="1800" i="1" dirty="0">
                <a:solidFill>
                  <a:schemeClr val="bg1"/>
                </a:solidFill>
              </a:rPr>
              <a:t>Also defines the view of the hardware the complier sees (e.g. number of registers that can be used for register renaming/coloring)</a:t>
            </a:r>
          </a:p>
          <a:p>
            <a:pPr marL="342900" indent="-342900" algn="l">
              <a:buFont typeface="Arial" panose="020B0604020202020204" pitchFamily="34" charset="0"/>
              <a:buChar char="•"/>
            </a:pPr>
            <a:r>
              <a:rPr lang="en-US" sz="2400" dirty="0">
                <a:solidFill>
                  <a:schemeClr val="bg1"/>
                </a:solidFill>
              </a:rPr>
              <a:t>Microarchitecture is the actual physical implementation of the ISA </a:t>
            </a:r>
            <a:r>
              <a:rPr lang="en-US" sz="1800" dirty="0">
                <a:solidFill>
                  <a:schemeClr val="bg1"/>
                </a:solidFill>
              </a:rPr>
              <a:t>(digital circuits [NAND gates], sounds like fun right? If you want to keep going lower you reach analog circuits [BJT/CMOSFET transistors], even lower would be material science/semiconductor physics concerned with manufacturing the transistor diagrams [e.g. Molecular Beam Epitaxy or </a:t>
            </a:r>
            <a:r>
              <a:rPr lang="en-US" sz="1800" dirty="0" err="1">
                <a:solidFill>
                  <a:schemeClr val="bg1"/>
                </a:solidFill>
              </a:rPr>
              <a:t>Photolithogrpahy</a:t>
            </a:r>
            <a:r>
              <a:rPr lang="en-US" sz="1800" dirty="0">
                <a:solidFill>
                  <a:schemeClr val="bg1"/>
                </a:solidFill>
              </a:rPr>
              <a:t> or EBL])</a:t>
            </a:r>
          </a:p>
          <a:p>
            <a:pPr marL="800100" lvl="1" indent="-342900" algn="l">
              <a:buFont typeface="Arial" panose="020B0604020202020204" pitchFamily="34" charset="0"/>
              <a:buChar char="•"/>
            </a:pPr>
            <a:endParaRPr lang="en-US"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1192955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Code</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4657685"/>
          </a:xfrm>
        </p:spPr>
        <p:txBody>
          <a:bodyPr/>
          <a:lstStyle/>
          <a:p>
            <a:pPr marL="342900" indent="-342900" algn="l">
              <a:buFont typeface="Arial" panose="020B0604020202020204" pitchFamily="34" charset="0"/>
              <a:buChar char="•"/>
            </a:pPr>
            <a:r>
              <a:rPr lang="en-US" sz="2400" dirty="0">
                <a:solidFill>
                  <a:srgbClr val="EBEB15"/>
                </a:solidFill>
              </a:rPr>
              <a:t>Machine code:</a:t>
            </a:r>
          </a:p>
          <a:p>
            <a:pPr marL="800100" lvl="1" indent="-342900" algn="l">
              <a:buFont typeface="Arial" panose="020B0604020202020204" pitchFamily="34" charset="0"/>
              <a:buChar char="•"/>
            </a:pPr>
            <a:r>
              <a:rPr lang="en-US" sz="2400" dirty="0">
                <a:solidFill>
                  <a:schemeClr val="bg1"/>
                </a:solidFill>
              </a:rPr>
              <a:t>The actual 10101..1110 binary encodings of instructions that correspond to high/low voltages for the circuit that defines your processor</a:t>
            </a:r>
          </a:p>
          <a:p>
            <a:pPr marL="800100" lvl="1" indent="-342900" algn="l">
              <a:buFont typeface="Arial" panose="020B0604020202020204" pitchFamily="34" charset="0"/>
              <a:buChar char="•"/>
            </a:pPr>
            <a:endParaRPr lang="en-US" sz="2400" dirty="0">
              <a:solidFill>
                <a:schemeClr val="bg1"/>
              </a:solidFill>
            </a:endParaRPr>
          </a:p>
          <a:p>
            <a:pPr marL="342900" indent="-342900" algn="l">
              <a:buFont typeface="Arial" panose="020B0604020202020204" pitchFamily="34" charset="0"/>
              <a:buChar char="•"/>
            </a:pPr>
            <a:r>
              <a:rPr lang="en-US" sz="2400" dirty="0">
                <a:solidFill>
                  <a:srgbClr val="EBEB15"/>
                </a:solidFill>
              </a:rPr>
              <a:t>Assembly code:</a:t>
            </a:r>
          </a:p>
          <a:p>
            <a:pPr marL="800100" lvl="1" indent="-342900" algn="l">
              <a:buFont typeface="Arial" panose="020B0604020202020204" pitchFamily="34" charset="0"/>
              <a:buChar char="•"/>
            </a:pPr>
            <a:r>
              <a:rPr lang="en-US" sz="2400" dirty="0">
                <a:solidFill>
                  <a:schemeClr val="bg1"/>
                </a:solidFill>
              </a:rPr>
              <a:t>Higher level than machine code but lower level than regular code</a:t>
            </a:r>
          </a:p>
          <a:p>
            <a:pPr marL="800100" lvl="1" indent="-342900" algn="l">
              <a:buFont typeface="Arial" panose="020B0604020202020204" pitchFamily="34" charset="0"/>
              <a:buChar char="•"/>
            </a:pPr>
            <a:r>
              <a:rPr lang="en-US" sz="2400" dirty="0">
                <a:solidFill>
                  <a:schemeClr val="bg1"/>
                </a:solidFill>
              </a:rPr>
              <a:t>Strong correspondence between instructions in assembly and object code (e.g. these 5 bytes are </a:t>
            </a:r>
            <a:r>
              <a:rPr lang="en-US" sz="2400" dirty="0" err="1">
                <a:solidFill>
                  <a:schemeClr val="bg1"/>
                </a:solidFill>
              </a:rPr>
              <a:t>movl</a:t>
            </a:r>
            <a:r>
              <a:rPr lang="en-US" sz="2400" dirty="0">
                <a:solidFill>
                  <a:schemeClr val="bg1"/>
                </a:solidFill>
              </a:rPr>
              <a:t> $0x01,%rax)</a:t>
            </a:r>
          </a:p>
          <a:p>
            <a:pPr marL="800100" lvl="1" indent="-342900" algn="l">
              <a:buFont typeface="Arial" panose="020B0604020202020204" pitchFamily="34" charset="0"/>
              <a:buChar char="•"/>
            </a:pPr>
            <a:endParaRPr lang="en-US" sz="18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2248005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CPU</a:t>
            </a:r>
          </a:p>
        </p:txBody>
      </p:sp>
      <p:pic>
        <p:nvPicPr>
          <p:cNvPr id="4" name="Picture 3">
            <a:extLst>
              <a:ext uri="{FF2B5EF4-FFF2-40B4-BE49-F238E27FC236}">
                <a16:creationId xmlns:a16="http://schemas.microsoft.com/office/drawing/2014/main" id="{7E27422D-9403-46D0-A733-6A71D002BB3F}"/>
              </a:ext>
            </a:extLst>
          </p:cNvPr>
          <p:cNvPicPr>
            <a:picLocks noChangeAspect="1"/>
          </p:cNvPicPr>
          <p:nvPr/>
        </p:nvPicPr>
        <p:blipFill>
          <a:blip r:embed="rId2"/>
          <a:stretch>
            <a:fillRect/>
          </a:stretch>
        </p:blipFill>
        <p:spPr>
          <a:xfrm>
            <a:off x="516731" y="1447800"/>
            <a:ext cx="8110537" cy="4787283"/>
          </a:xfrm>
          <a:prstGeom prst="rect">
            <a:avLst/>
          </a:prstGeom>
        </p:spPr>
      </p:pic>
    </p:spTree>
    <p:extLst>
      <p:ext uri="{BB962C8B-B14F-4D97-AF65-F5344CB8AC3E}">
        <p14:creationId xmlns:p14="http://schemas.microsoft.com/office/powerpoint/2010/main" val="406374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Memory layout</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1690719"/>
          </a:xfrm>
        </p:spPr>
        <p:txBody>
          <a:bodyPr/>
          <a:lstStyle/>
          <a:p>
            <a:pPr marL="342900" indent="-342900" algn="l">
              <a:buFont typeface="Arial" panose="020B0604020202020204" pitchFamily="34" charset="0"/>
              <a:buChar char="•"/>
            </a:pPr>
            <a:r>
              <a:rPr lang="en-US" sz="2400" dirty="0">
                <a:solidFill>
                  <a:schemeClr val="bg1"/>
                </a:solidFill>
              </a:rPr>
              <a:t>We assume memory is one large contiguous byte addressable array (we will see later this is an abstraction we can use thanks to virtual memory)</a:t>
            </a:r>
          </a:p>
          <a:p>
            <a:pPr marL="800100" lvl="1" indent="-342900" algn="l">
              <a:buFont typeface="Arial" panose="020B0604020202020204" pitchFamily="34" charset="0"/>
              <a:buChar char="•"/>
            </a:pPr>
            <a:endParaRPr lang="en-US" sz="1800" dirty="0">
              <a:solidFill>
                <a:schemeClr val="bg1"/>
              </a:solidFill>
            </a:endParaRPr>
          </a:p>
          <a:p>
            <a:pPr marL="800100" lvl="1" indent="-342900" algn="l">
              <a:buFont typeface="Arial" panose="020B0604020202020204" pitchFamily="34" charset="0"/>
              <a:buChar char="•"/>
            </a:pPr>
            <a:endParaRPr lang="en-US" sz="1800"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B936214A-B054-4117-890D-E7B84E405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865" y="2971800"/>
            <a:ext cx="4620270" cy="3419952"/>
          </a:xfrm>
          <a:prstGeom prst="rect">
            <a:avLst/>
          </a:prstGeom>
        </p:spPr>
      </p:pic>
    </p:spTree>
    <p:extLst>
      <p:ext uri="{BB962C8B-B14F-4D97-AF65-F5344CB8AC3E}">
        <p14:creationId xmlns:p14="http://schemas.microsoft.com/office/powerpoint/2010/main" val="1727051008"/>
      </p:ext>
    </p:extLst>
  </p:cSld>
  <p:clrMapOvr>
    <a:masterClrMapping/>
  </p:clrMapOvr>
</p:sld>
</file>

<file path=ppt/theme/theme1.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2.xml><?xml version="1.0" encoding="utf-8"?>
<a:theme xmlns:a="http://schemas.openxmlformats.org/drawingml/2006/main" name="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3.xml><?xml version="1.0" encoding="utf-8"?>
<a:theme xmlns:a="http://schemas.openxmlformats.org/drawingml/2006/main" name="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4.xml><?xml version="1.0" encoding="utf-8"?>
<a:theme xmlns:a="http://schemas.openxmlformats.org/drawingml/2006/main" name="1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5.xml><?xml version="1.0" encoding="utf-8"?>
<a:theme xmlns:a="http://schemas.openxmlformats.org/drawingml/2006/main" name="1_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6.xml><?xml version="1.0" encoding="utf-8"?>
<a:theme xmlns:a="http://schemas.openxmlformats.org/drawingml/2006/main" name="1_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try_this</Template>
  <TotalTime>1388</TotalTime>
  <Words>1294</Words>
  <Application>Microsoft Office PowerPoint</Application>
  <PresentationFormat>On-screen Show (4:3)</PresentationFormat>
  <Paragraphs>144</Paragraphs>
  <Slides>26</Slides>
  <Notes>8</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26</vt:i4>
      </vt:variant>
    </vt:vector>
  </HeadingPairs>
  <TitlesOfParts>
    <vt:vector size="36" baseType="lpstr">
      <vt:lpstr>Arial</vt:lpstr>
      <vt:lpstr>Calibri</vt:lpstr>
      <vt:lpstr>Helvetica</vt:lpstr>
      <vt:lpstr>Helvetica Regular</vt:lpstr>
      <vt:lpstr>presentation-01-dark</vt:lpstr>
      <vt:lpstr>presentation-02</vt:lpstr>
      <vt:lpstr>presentation-02-aerial</vt:lpstr>
      <vt:lpstr>1_presentation-01-dark</vt:lpstr>
      <vt:lpstr>1_presentation-02</vt:lpstr>
      <vt:lpstr>1_presentation-02-aerial</vt:lpstr>
      <vt:lpstr>CS 33 – Discussion 1A Computer System Organization</vt:lpstr>
      <vt:lpstr>Questions before we start?</vt:lpstr>
      <vt:lpstr>Logistics</vt:lpstr>
      <vt:lpstr>Agenda</vt:lpstr>
      <vt:lpstr>x86-64 Basics – CISC/RISC</vt:lpstr>
      <vt:lpstr>x86-64 Basics - ISA</vt:lpstr>
      <vt:lpstr>x86-64 Basics - Code</vt:lpstr>
      <vt:lpstr>x86-64 Basics - CPU</vt:lpstr>
      <vt:lpstr>x86-64 Basics – Memory layout</vt:lpstr>
      <vt:lpstr>x86-64 Basics – Memory layout</vt:lpstr>
      <vt:lpstr>x86-64 Basics – Memory layout</vt:lpstr>
      <vt:lpstr>x86-64 Basics – text to object code</vt:lpstr>
      <vt:lpstr>Linux Basic Commands</vt:lpstr>
      <vt:lpstr>Linux Basic Commands</vt:lpstr>
      <vt:lpstr>VIM Basic Commands</vt:lpstr>
      <vt:lpstr>Compilation example</vt:lpstr>
      <vt:lpstr>Objectdump example</vt:lpstr>
      <vt:lpstr>Gdb example</vt:lpstr>
      <vt:lpstr>x86-64 registers</vt:lpstr>
      <vt:lpstr>x86-64 registers</vt:lpstr>
      <vt:lpstr>x86-64 basic commands</vt:lpstr>
      <vt:lpstr>x86-64 command suffixes</vt:lpstr>
      <vt:lpstr>x86-64 operand types</vt:lpstr>
      <vt:lpstr>x86-64 addressing modes</vt:lpstr>
      <vt:lpstr>Questions before we start worksheet?</vt:lpstr>
      <vt:lpstr>Resources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Atzi PP</dc:creator>
  <cp:lastModifiedBy>Atzi PP</cp:lastModifiedBy>
  <cp:revision>28</cp:revision>
  <dcterms:created xsi:type="dcterms:W3CDTF">2006-08-16T00:00:00Z</dcterms:created>
  <dcterms:modified xsi:type="dcterms:W3CDTF">2020-04-10T05:04:21Z</dcterms:modified>
</cp:coreProperties>
</file>